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3.jpg" ContentType="image/jpeg"/>
  <Override PartName="/ppt/media/image7.jp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56.jpg" ContentType="image/jpeg"/>
  <Override PartName="/ppt/media/image70.jpg" ContentType="image/jpeg"/>
  <Override PartName="/ppt/media/image71.jpg" ContentType="image/jpeg"/>
  <Override PartName="/ppt/media/image72.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1368" r:id="rId2"/>
    <p:sldId id="1405" r:id="rId3"/>
    <p:sldId id="1369" r:id="rId4"/>
    <p:sldId id="1370" r:id="rId5"/>
    <p:sldId id="1371" r:id="rId6"/>
    <p:sldId id="1372" r:id="rId7"/>
    <p:sldId id="1373" r:id="rId8"/>
    <p:sldId id="1374" r:id="rId9"/>
    <p:sldId id="1375" r:id="rId10"/>
    <p:sldId id="1376" r:id="rId11"/>
    <p:sldId id="1377" r:id="rId12"/>
    <p:sldId id="1378" r:id="rId13"/>
    <p:sldId id="1379" r:id="rId14"/>
    <p:sldId id="1380" r:id="rId15"/>
    <p:sldId id="1381" r:id="rId16"/>
    <p:sldId id="1382" r:id="rId17"/>
    <p:sldId id="1383" r:id="rId18"/>
    <p:sldId id="1384" r:id="rId19"/>
    <p:sldId id="1385" r:id="rId20"/>
    <p:sldId id="1386" r:id="rId21"/>
    <p:sldId id="1387" r:id="rId22"/>
    <p:sldId id="1388" r:id="rId23"/>
    <p:sldId id="1389" r:id="rId24"/>
    <p:sldId id="1390" r:id="rId25"/>
    <p:sldId id="1391" r:id="rId26"/>
    <p:sldId id="1392" r:id="rId27"/>
    <p:sldId id="1393" r:id="rId28"/>
    <p:sldId id="1394" r:id="rId29"/>
    <p:sldId id="1395" r:id="rId30"/>
    <p:sldId id="1355" r:id="rId31"/>
    <p:sldId id="1357" r:id="rId32"/>
    <p:sldId id="1356" r:id="rId33"/>
    <p:sldId id="1358" r:id="rId34"/>
    <p:sldId id="1359" r:id="rId35"/>
    <p:sldId id="1360" r:id="rId36"/>
    <p:sldId id="1361" r:id="rId37"/>
    <p:sldId id="1362" r:id="rId38"/>
    <p:sldId id="1364" r:id="rId39"/>
    <p:sldId id="1366" r:id="rId40"/>
    <p:sldId id="1365" r:id="rId41"/>
    <p:sldId id="1367" r:id="rId42"/>
    <p:sldId id="1396" r:id="rId43"/>
    <p:sldId id="1397" r:id="rId44"/>
    <p:sldId id="1398" r:id="rId45"/>
    <p:sldId id="1399" r:id="rId46"/>
    <p:sldId id="1400" r:id="rId47"/>
    <p:sldId id="1401" r:id="rId48"/>
    <p:sldId id="1403"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hamed Samir" initials="MS" lastIdx="1" clrIdx="0">
    <p:extLst>
      <p:ext uri="{19B8F6BF-5375-455C-9EA6-DF929625EA0E}">
        <p15:presenceInfo xmlns:p15="http://schemas.microsoft.com/office/powerpoint/2012/main" userId="503cdbd68eb3cea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39" autoAdjust="0"/>
    <p:restoredTop sz="94660"/>
  </p:normalViewPr>
  <p:slideViewPr>
    <p:cSldViewPr snapToGrid="0">
      <p:cViewPr varScale="1">
        <p:scale>
          <a:sx n="110" d="100"/>
          <a:sy n="110" d="100"/>
        </p:scale>
        <p:origin x="84" y="1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0E6DE3-EBD4-4400-968F-98028505553B}" type="datetimeFigureOut">
              <a:rPr lang="en-US" smtClean="0"/>
              <a:t>10/23/2024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09DB3B-E1A3-457D-AA18-FE00986EB800}" type="slidenum">
              <a:rPr lang="en-US" smtClean="0"/>
              <a:t>‹#›</a:t>
            </a:fld>
            <a:endParaRPr lang="en-US"/>
          </a:p>
        </p:txBody>
      </p:sp>
    </p:spTree>
    <p:extLst>
      <p:ext uri="{BB962C8B-B14F-4D97-AF65-F5344CB8AC3E}">
        <p14:creationId xmlns:p14="http://schemas.microsoft.com/office/powerpoint/2010/main" val="3889140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20</a:t>
            </a:fld>
            <a:endParaRPr lang="en-US"/>
          </a:p>
        </p:txBody>
      </p:sp>
    </p:spTree>
    <p:extLst>
      <p:ext uri="{BB962C8B-B14F-4D97-AF65-F5344CB8AC3E}">
        <p14:creationId xmlns:p14="http://schemas.microsoft.com/office/powerpoint/2010/main" val="1287079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29</a:t>
            </a:fld>
            <a:endParaRPr lang="en-US"/>
          </a:p>
        </p:txBody>
      </p:sp>
    </p:spTree>
    <p:extLst>
      <p:ext uri="{BB962C8B-B14F-4D97-AF65-F5344CB8AC3E}">
        <p14:creationId xmlns:p14="http://schemas.microsoft.com/office/powerpoint/2010/main" val="1652898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21</a:t>
            </a:fld>
            <a:endParaRPr lang="en-US"/>
          </a:p>
        </p:txBody>
      </p:sp>
    </p:spTree>
    <p:extLst>
      <p:ext uri="{BB962C8B-B14F-4D97-AF65-F5344CB8AC3E}">
        <p14:creationId xmlns:p14="http://schemas.microsoft.com/office/powerpoint/2010/main" val="3916644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22</a:t>
            </a:fld>
            <a:endParaRPr lang="en-US"/>
          </a:p>
        </p:txBody>
      </p:sp>
    </p:spTree>
    <p:extLst>
      <p:ext uri="{BB962C8B-B14F-4D97-AF65-F5344CB8AC3E}">
        <p14:creationId xmlns:p14="http://schemas.microsoft.com/office/powerpoint/2010/main" val="1277709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23</a:t>
            </a:fld>
            <a:endParaRPr lang="en-US"/>
          </a:p>
        </p:txBody>
      </p:sp>
    </p:spTree>
    <p:extLst>
      <p:ext uri="{BB962C8B-B14F-4D97-AF65-F5344CB8AC3E}">
        <p14:creationId xmlns:p14="http://schemas.microsoft.com/office/powerpoint/2010/main" val="1238533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24</a:t>
            </a:fld>
            <a:endParaRPr lang="en-US"/>
          </a:p>
        </p:txBody>
      </p:sp>
    </p:spTree>
    <p:extLst>
      <p:ext uri="{BB962C8B-B14F-4D97-AF65-F5344CB8AC3E}">
        <p14:creationId xmlns:p14="http://schemas.microsoft.com/office/powerpoint/2010/main" val="3213559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25</a:t>
            </a:fld>
            <a:endParaRPr lang="en-US"/>
          </a:p>
        </p:txBody>
      </p:sp>
    </p:spTree>
    <p:extLst>
      <p:ext uri="{BB962C8B-B14F-4D97-AF65-F5344CB8AC3E}">
        <p14:creationId xmlns:p14="http://schemas.microsoft.com/office/powerpoint/2010/main" val="3456912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26</a:t>
            </a:fld>
            <a:endParaRPr lang="en-US"/>
          </a:p>
        </p:txBody>
      </p:sp>
    </p:spTree>
    <p:extLst>
      <p:ext uri="{BB962C8B-B14F-4D97-AF65-F5344CB8AC3E}">
        <p14:creationId xmlns:p14="http://schemas.microsoft.com/office/powerpoint/2010/main" val="22273451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27</a:t>
            </a:fld>
            <a:endParaRPr lang="en-US"/>
          </a:p>
        </p:txBody>
      </p:sp>
    </p:spTree>
    <p:extLst>
      <p:ext uri="{BB962C8B-B14F-4D97-AF65-F5344CB8AC3E}">
        <p14:creationId xmlns:p14="http://schemas.microsoft.com/office/powerpoint/2010/main" val="1727681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28</a:t>
            </a:fld>
            <a:endParaRPr lang="en-US"/>
          </a:p>
        </p:txBody>
      </p:sp>
    </p:spTree>
    <p:extLst>
      <p:ext uri="{BB962C8B-B14F-4D97-AF65-F5344CB8AC3E}">
        <p14:creationId xmlns:p14="http://schemas.microsoft.com/office/powerpoint/2010/main" val="2262771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9FB37-A196-43E4-937F-BC62B3EFCC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04A7FAE-5EB8-4E91-AE09-EDF0371F28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038E302-9365-4E50-BF70-68CD6CC3948B}"/>
              </a:ext>
            </a:extLst>
          </p:cNvPr>
          <p:cNvSpPr>
            <a:spLocks noGrp="1"/>
          </p:cNvSpPr>
          <p:nvPr>
            <p:ph type="dt" sz="half" idx="10"/>
          </p:nvPr>
        </p:nvSpPr>
        <p:spPr/>
        <p:txBody>
          <a:bodyPr/>
          <a:lstStyle/>
          <a:p>
            <a:fld id="{F2469B97-A6FA-450A-9F43-395521B5626E}" type="datetimeFigureOut">
              <a:rPr lang="en-US" smtClean="0"/>
              <a:t>10/23/2024</a:t>
            </a:fld>
            <a:endParaRPr lang="en-US"/>
          </a:p>
        </p:txBody>
      </p:sp>
      <p:sp>
        <p:nvSpPr>
          <p:cNvPr id="5" name="Footer Placeholder 4">
            <a:extLst>
              <a:ext uri="{FF2B5EF4-FFF2-40B4-BE49-F238E27FC236}">
                <a16:creationId xmlns:a16="http://schemas.microsoft.com/office/drawing/2014/main" id="{589FC549-5A2B-479D-80A8-230427041F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2C7F9-C473-4E7E-B792-9156945D52FE}"/>
              </a:ext>
            </a:extLst>
          </p:cNvPr>
          <p:cNvSpPr>
            <a:spLocks noGrp="1"/>
          </p:cNvSpPr>
          <p:nvPr>
            <p:ph type="sldNum" sz="quarter" idx="12"/>
          </p:nvPr>
        </p:nvSpPr>
        <p:spPr/>
        <p:txBody>
          <a:bodyPr/>
          <a:lstStyle/>
          <a:p>
            <a:fld id="{1DC06216-903E-461F-9CB7-A3EA4B1F3754}" type="slidenum">
              <a:rPr lang="en-US" smtClean="0"/>
              <a:t>‹#›</a:t>
            </a:fld>
            <a:endParaRPr lang="en-US"/>
          </a:p>
        </p:txBody>
      </p:sp>
    </p:spTree>
    <p:extLst>
      <p:ext uri="{BB962C8B-B14F-4D97-AF65-F5344CB8AC3E}">
        <p14:creationId xmlns:p14="http://schemas.microsoft.com/office/powerpoint/2010/main" val="41832276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18C00-B74A-4E09-8729-A7C460B78D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F04EA94-3178-4D5B-B443-FB7332B413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0E00B6-8509-4528-99E8-6ADCFC851BBD}"/>
              </a:ext>
            </a:extLst>
          </p:cNvPr>
          <p:cNvSpPr>
            <a:spLocks noGrp="1"/>
          </p:cNvSpPr>
          <p:nvPr>
            <p:ph type="dt" sz="half" idx="10"/>
          </p:nvPr>
        </p:nvSpPr>
        <p:spPr/>
        <p:txBody>
          <a:bodyPr/>
          <a:lstStyle/>
          <a:p>
            <a:fld id="{F2469B97-A6FA-450A-9F43-395521B5626E}" type="datetimeFigureOut">
              <a:rPr lang="en-US" smtClean="0"/>
              <a:t>10/23/2024</a:t>
            </a:fld>
            <a:endParaRPr lang="en-US"/>
          </a:p>
        </p:txBody>
      </p:sp>
      <p:sp>
        <p:nvSpPr>
          <p:cNvPr id="5" name="Footer Placeholder 4">
            <a:extLst>
              <a:ext uri="{FF2B5EF4-FFF2-40B4-BE49-F238E27FC236}">
                <a16:creationId xmlns:a16="http://schemas.microsoft.com/office/drawing/2014/main" id="{78F7868B-485D-4B77-BE1B-2C6F16A091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9A31C1-9163-4471-B190-6D32A9820F37}"/>
              </a:ext>
            </a:extLst>
          </p:cNvPr>
          <p:cNvSpPr>
            <a:spLocks noGrp="1"/>
          </p:cNvSpPr>
          <p:nvPr>
            <p:ph type="sldNum" sz="quarter" idx="12"/>
          </p:nvPr>
        </p:nvSpPr>
        <p:spPr/>
        <p:txBody>
          <a:bodyPr/>
          <a:lstStyle/>
          <a:p>
            <a:fld id="{1DC06216-903E-461F-9CB7-A3EA4B1F3754}" type="slidenum">
              <a:rPr lang="en-US" smtClean="0"/>
              <a:t>‹#›</a:t>
            </a:fld>
            <a:endParaRPr lang="en-US"/>
          </a:p>
        </p:txBody>
      </p:sp>
    </p:spTree>
    <p:extLst>
      <p:ext uri="{BB962C8B-B14F-4D97-AF65-F5344CB8AC3E}">
        <p14:creationId xmlns:p14="http://schemas.microsoft.com/office/powerpoint/2010/main" val="3326443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5B6B3D-C1FC-40CD-90E3-EB6E6FF364D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C6C428-73FB-4E00-BA23-470AE1B19F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1916A9-58BD-4008-8B61-A4002F388A99}"/>
              </a:ext>
            </a:extLst>
          </p:cNvPr>
          <p:cNvSpPr>
            <a:spLocks noGrp="1"/>
          </p:cNvSpPr>
          <p:nvPr>
            <p:ph type="dt" sz="half" idx="10"/>
          </p:nvPr>
        </p:nvSpPr>
        <p:spPr/>
        <p:txBody>
          <a:bodyPr/>
          <a:lstStyle/>
          <a:p>
            <a:fld id="{F2469B97-A6FA-450A-9F43-395521B5626E}" type="datetimeFigureOut">
              <a:rPr lang="en-US" smtClean="0"/>
              <a:t>10/23/2024</a:t>
            </a:fld>
            <a:endParaRPr lang="en-US"/>
          </a:p>
        </p:txBody>
      </p:sp>
      <p:sp>
        <p:nvSpPr>
          <p:cNvPr id="5" name="Footer Placeholder 4">
            <a:extLst>
              <a:ext uri="{FF2B5EF4-FFF2-40B4-BE49-F238E27FC236}">
                <a16:creationId xmlns:a16="http://schemas.microsoft.com/office/drawing/2014/main" id="{C4769EF1-B68C-40B3-B0C4-BBB258632F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783C67-2A8C-48AE-BD45-57F170148C03}"/>
              </a:ext>
            </a:extLst>
          </p:cNvPr>
          <p:cNvSpPr>
            <a:spLocks noGrp="1"/>
          </p:cNvSpPr>
          <p:nvPr>
            <p:ph type="sldNum" sz="quarter" idx="12"/>
          </p:nvPr>
        </p:nvSpPr>
        <p:spPr/>
        <p:txBody>
          <a:bodyPr/>
          <a:lstStyle/>
          <a:p>
            <a:fld id="{1DC06216-903E-461F-9CB7-A3EA4B1F3754}" type="slidenum">
              <a:rPr lang="en-US" smtClean="0"/>
              <a:t>‹#›</a:t>
            </a:fld>
            <a:endParaRPr lang="en-US"/>
          </a:p>
        </p:txBody>
      </p:sp>
    </p:spTree>
    <p:extLst>
      <p:ext uri="{BB962C8B-B14F-4D97-AF65-F5344CB8AC3E}">
        <p14:creationId xmlns:p14="http://schemas.microsoft.com/office/powerpoint/2010/main" val="640198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B6BEB-AFC4-4712-B749-5C6F984BC3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C4CEB2-FBB8-4FCF-96FF-49090E0F2D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DBB7A7-0A8A-4C36-B83F-8440FC2351B5}"/>
              </a:ext>
            </a:extLst>
          </p:cNvPr>
          <p:cNvSpPr>
            <a:spLocks noGrp="1"/>
          </p:cNvSpPr>
          <p:nvPr>
            <p:ph type="dt" sz="half" idx="10"/>
          </p:nvPr>
        </p:nvSpPr>
        <p:spPr/>
        <p:txBody>
          <a:bodyPr/>
          <a:lstStyle/>
          <a:p>
            <a:fld id="{F2469B97-A6FA-450A-9F43-395521B5626E}" type="datetimeFigureOut">
              <a:rPr lang="en-US" smtClean="0"/>
              <a:t>10/23/2024</a:t>
            </a:fld>
            <a:endParaRPr lang="en-US"/>
          </a:p>
        </p:txBody>
      </p:sp>
      <p:sp>
        <p:nvSpPr>
          <p:cNvPr id="5" name="Footer Placeholder 4">
            <a:extLst>
              <a:ext uri="{FF2B5EF4-FFF2-40B4-BE49-F238E27FC236}">
                <a16:creationId xmlns:a16="http://schemas.microsoft.com/office/drawing/2014/main" id="{0C96576E-5E37-4541-A850-3938660A3B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54F9C7-348A-4BCE-917A-722585B8C303}"/>
              </a:ext>
            </a:extLst>
          </p:cNvPr>
          <p:cNvSpPr>
            <a:spLocks noGrp="1"/>
          </p:cNvSpPr>
          <p:nvPr>
            <p:ph type="sldNum" sz="quarter" idx="12"/>
          </p:nvPr>
        </p:nvSpPr>
        <p:spPr/>
        <p:txBody>
          <a:bodyPr/>
          <a:lstStyle/>
          <a:p>
            <a:fld id="{1DC06216-903E-461F-9CB7-A3EA4B1F3754}" type="slidenum">
              <a:rPr lang="en-US" smtClean="0"/>
              <a:t>‹#›</a:t>
            </a:fld>
            <a:endParaRPr lang="en-US"/>
          </a:p>
        </p:txBody>
      </p:sp>
    </p:spTree>
    <p:extLst>
      <p:ext uri="{BB962C8B-B14F-4D97-AF65-F5344CB8AC3E}">
        <p14:creationId xmlns:p14="http://schemas.microsoft.com/office/powerpoint/2010/main" val="2944296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F60AB-C2A5-4BBF-AB0C-790C4D51062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FE91EAF-6738-4375-880E-B0FBE8431F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85879F2-8F84-474D-BBBD-E23EA2282BFF}"/>
              </a:ext>
            </a:extLst>
          </p:cNvPr>
          <p:cNvSpPr>
            <a:spLocks noGrp="1"/>
          </p:cNvSpPr>
          <p:nvPr>
            <p:ph type="dt" sz="half" idx="10"/>
          </p:nvPr>
        </p:nvSpPr>
        <p:spPr/>
        <p:txBody>
          <a:bodyPr/>
          <a:lstStyle/>
          <a:p>
            <a:fld id="{F2469B97-A6FA-450A-9F43-395521B5626E}" type="datetimeFigureOut">
              <a:rPr lang="en-US" smtClean="0"/>
              <a:t>10/23/2024</a:t>
            </a:fld>
            <a:endParaRPr lang="en-US"/>
          </a:p>
        </p:txBody>
      </p:sp>
      <p:sp>
        <p:nvSpPr>
          <p:cNvPr id="5" name="Footer Placeholder 4">
            <a:extLst>
              <a:ext uri="{FF2B5EF4-FFF2-40B4-BE49-F238E27FC236}">
                <a16:creationId xmlns:a16="http://schemas.microsoft.com/office/drawing/2014/main" id="{FCBA6048-1A2E-4260-A1CE-1FDC9DE25F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CBD43E-46F5-4A10-B50D-6ABE3B939D57}"/>
              </a:ext>
            </a:extLst>
          </p:cNvPr>
          <p:cNvSpPr>
            <a:spLocks noGrp="1"/>
          </p:cNvSpPr>
          <p:nvPr>
            <p:ph type="sldNum" sz="quarter" idx="12"/>
          </p:nvPr>
        </p:nvSpPr>
        <p:spPr/>
        <p:txBody>
          <a:bodyPr/>
          <a:lstStyle/>
          <a:p>
            <a:fld id="{1DC06216-903E-461F-9CB7-A3EA4B1F3754}" type="slidenum">
              <a:rPr lang="en-US" smtClean="0"/>
              <a:t>‹#›</a:t>
            </a:fld>
            <a:endParaRPr lang="en-US"/>
          </a:p>
        </p:txBody>
      </p:sp>
    </p:spTree>
    <p:extLst>
      <p:ext uri="{BB962C8B-B14F-4D97-AF65-F5344CB8AC3E}">
        <p14:creationId xmlns:p14="http://schemas.microsoft.com/office/powerpoint/2010/main" val="827245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5D297-9F42-4313-BAE1-87FCFBE7A1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FB8214-1BD5-4B1E-B9B5-E4FDC93E061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08069AC-6739-4C5C-AA2B-F91A553FD23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E6FF23A-8356-4ABB-95E4-50E0E0DB1776}"/>
              </a:ext>
            </a:extLst>
          </p:cNvPr>
          <p:cNvSpPr>
            <a:spLocks noGrp="1"/>
          </p:cNvSpPr>
          <p:nvPr>
            <p:ph type="dt" sz="half" idx="10"/>
          </p:nvPr>
        </p:nvSpPr>
        <p:spPr/>
        <p:txBody>
          <a:bodyPr/>
          <a:lstStyle/>
          <a:p>
            <a:fld id="{F2469B97-A6FA-450A-9F43-395521B5626E}" type="datetimeFigureOut">
              <a:rPr lang="en-US" smtClean="0"/>
              <a:t>10/23/2024</a:t>
            </a:fld>
            <a:endParaRPr lang="en-US"/>
          </a:p>
        </p:txBody>
      </p:sp>
      <p:sp>
        <p:nvSpPr>
          <p:cNvPr id="6" name="Footer Placeholder 5">
            <a:extLst>
              <a:ext uri="{FF2B5EF4-FFF2-40B4-BE49-F238E27FC236}">
                <a16:creationId xmlns:a16="http://schemas.microsoft.com/office/drawing/2014/main" id="{3E69C5C0-A26D-4620-9DCE-4F7BABA5BF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1CC09B-C0AB-482E-8606-CCF26263A682}"/>
              </a:ext>
            </a:extLst>
          </p:cNvPr>
          <p:cNvSpPr>
            <a:spLocks noGrp="1"/>
          </p:cNvSpPr>
          <p:nvPr>
            <p:ph type="sldNum" sz="quarter" idx="12"/>
          </p:nvPr>
        </p:nvSpPr>
        <p:spPr/>
        <p:txBody>
          <a:bodyPr/>
          <a:lstStyle/>
          <a:p>
            <a:fld id="{1DC06216-903E-461F-9CB7-A3EA4B1F3754}" type="slidenum">
              <a:rPr lang="en-US" smtClean="0"/>
              <a:t>‹#›</a:t>
            </a:fld>
            <a:endParaRPr lang="en-US"/>
          </a:p>
        </p:txBody>
      </p:sp>
    </p:spTree>
    <p:extLst>
      <p:ext uri="{BB962C8B-B14F-4D97-AF65-F5344CB8AC3E}">
        <p14:creationId xmlns:p14="http://schemas.microsoft.com/office/powerpoint/2010/main" val="448327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5FB34-2ED2-4B9C-B434-9E2BBFA7EA0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088CF81-F30E-43FF-9D48-1DE1EFE10E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C59CAA-08CA-45E9-8A11-90B499C4A47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C4C91FB-455B-4061-AC3B-B918AF8E62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94EC253-B872-4E7B-BDBC-81D6251374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A0E9CD9-D3F3-492D-82F1-EC1B82561DCE}"/>
              </a:ext>
            </a:extLst>
          </p:cNvPr>
          <p:cNvSpPr>
            <a:spLocks noGrp="1"/>
          </p:cNvSpPr>
          <p:nvPr>
            <p:ph type="dt" sz="half" idx="10"/>
          </p:nvPr>
        </p:nvSpPr>
        <p:spPr/>
        <p:txBody>
          <a:bodyPr/>
          <a:lstStyle/>
          <a:p>
            <a:fld id="{F2469B97-A6FA-450A-9F43-395521B5626E}" type="datetimeFigureOut">
              <a:rPr lang="en-US" smtClean="0"/>
              <a:t>10/23/2024</a:t>
            </a:fld>
            <a:endParaRPr lang="en-US"/>
          </a:p>
        </p:txBody>
      </p:sp>
      <p:sp>
        <p:nvSpPr>
          <p:cNvPr id="8" name="Footer Placeholder 7">
            <a:extLst>
              <a:ext uri="{FF2B5EF4-FFF2-40B4-BE49-F238E27FC236}">
                <a16:creationId xmlns:a16="http://schemas.microsoft.com/office/drawing/2014/main" id="{7CA76DF3-0E6C-4389-9706-DE5DFDA6D9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1AC865D-3736-43B7-A827-69A4BA79142E}"/>
              </a:ext>
            </a:extLst>
          </p:cNvPr>
          <p:cNvSpPr>
            <a:spLocks noGrp="1"/>
          </p:cNvSpPr>
          <p:nvPr>
            <p:ph type="sldNum" sz="quarter" idx="12"/>
          </p:nvPr>
        </p:nvSpPr>
        <p:spPr/>
        <p:txBody>
          <a:bodyPr/>
          <a:lstStyle/>
          <a:p>
            <a:fld id="{1DC06216-903E-461F-9CB7-A3EA4B1F3754}" type="slidenum">
              <a:rPr lang="en-US" smtClean="0"/>
              <a:t>‹#›</a:t>
            </a:fld>
            <a:endParaRPr lang="en-US"/>
          </a:p>
        </p:txBody>
      </p:sp>
    </p:spTree>
    <p:extLst>
      <p:ext uri="{BB962C8B-B14F-4D97-AF65-F5344CB8AC3E}">
        <p14:creationId xmlns:p14="http://schemas.microsoft.com/office/powerpoint/2010/main" val="4018014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C94E4-229B-40AE-B4CB-36A19AF3493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1A4DD2-D502-4D36-B7DC-2D71C09A0BEF}"/>
              </a:ext>
            </a:extLst>
          </p:cNvPr>
          <p:cNvSpPr>
            <a:spLocks noGrp="1"/>
          </p:cNvSpPr>
          <p:nvPr>
            <p:ph type="dt" sz="half" idx="10"/>
          </p:nvPr>
        </p:nvSpPr>
        <p:spPr/>
        <p:txBody>
          <a:bodyPr/>
          <a:lstStyle/>
          <a:p>
            <a:fld id="{F2469B97-A6FA-450A-9F43-395521B5626E}" type="datetimeFigureOut">
              <a:rPr lang="en-US" smtClean="0"/>
              <a:t>10/23/2024</a:t>
            </a:fld>
            <a:endParaRPr lang="en-US"/>
          </a:p>
        </p:txBody>
      </p:sp>
      <p:sp>
        <p:nvSpPr>
          <p:cNvPr id="4" name="Footer Placeholder 3">
            <a:extLst>
              <a:ext uri="{FF2B5EF4-FFF2-40B4-BE49-F238E27FC236}">
                <a16:creationId xmlns:a16="http://schemas.microsoft.com/office/drawing/2014/main" id="{6064E616-3993-42C4-A8CF-0C13AC1E70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2491385-2A08-433A-A9D2-BEAD3D69BD6B}"/>
              </a:ext>
            </a:extLst>
          </p:cNvPr>
          <p:cNvSpPr>
            <a:spLocks noGrp="1"/>
          </p:cNvSpPr>
          <p:nvPr>
            <p:ph type="sldNum" sz="quarter" idx="12"/>
          </p:nvPr>
        </p:nvSpPr>
        <p:spPr/>
        <p:txBody>
          <a:bodyPr/>
          <a:lstStyle/>
          <a:p>
            <a:fld id="{1DC06216-903E-461F-9CB7-A3EA4B1F3754}" type="slidenum">
              <a:rPr lang="en-US" smtClean="0"/>
              <a:t>‹#›</a:t>
            </a:fld>
            <a:endParaRPr lang="en-US"/>
          </a:p>
        </p:txBody>
      </p:sp>
    </p:spTree>
    <p:extLst>
      <p:ext uri="{BB962C8B-B14F-4D97-AF65-F5344CB8AC3E}">
        <p14:creationId xmlns:p14="http://schemas.microsoft.com/office/powerpoint/2010/main" val="2150939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E82D01-D4C9-46B9-BB92-444351B74292}"/>
              </a:ext>
            </a:extLst>
          </p:cNvPr>
          <p:cNvSpPr>
            <a:spLocks noGrp="1"/>
          </p:cNvSpPr>
          <p:nvPr>
            <p:ph type="dt" sz="half" idx="10"/>
          </p:nvPr>
        </p:nvSpPr>
        <p:spPr/>
        <p:txBody>
          <a:bodyPr/>
          <a:lstStyle/>
          <a:p>
            <a:fld id="{F2469B97-A6FA-450A-9F43-395521B5626E}" type="datetimeFigureOut">
              <a:rPr lang="en-US" smtClean="0"/>
              <a:t>10/23/2024</a:t>
            </a:fld>
            <a:endParaRPr lang="en-US"/>
          </a:p>
        </p:txBody>
      </p:sp>
      <p:sp>
        <p:nvSpPr>
          <p:cNvPr id="3" name="Footer Placeholder 2">
            <a:extLst>
              <a:ext uri="{FF2B5EF4-FFF2-40B4-BE49-F238E27FC236}">
                <a16:creationId xmlns:a16="http://schemas.microsoft.com/office/drawing/2014/main" id="{58BDFE8A-2053-4BA9-A081-C1765EFB12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BAC7D3D-C703-4267-8116-C82D12CECBAB}"/>
              </a:ext>
            </a:extLst>
          </p:cNvPr>
          <p:cNvSpPr>
            <a:spLocks noGrp="1"/>
          </p:cNvSpPr>
          <p:nvPr>
            <p:ph type="sldNum" sz="quarter" idx="12"/>
          </p:nvPr>
        </p:nvSpPr>
        <p:spPr/>
        <p:txBody>
          <a:bodyPr/>
          <a:lstStyle/>
          <a:p>
            <a:fld id="{1DC06216-903E-461F-9CB7-A3EA4B1F3754}" type="slidenum">
              <a:rPr lang="en-US" smtClean="0"/>
              <a:t>‹#›</a:t>
            </a:fld>
            <a:endParaRPr lang="en-US"/>
          </a:p>
        </p:txBody>
      </p:sp>
    </p:spTree>
    <p:extLst>
      <p:ext uri="{BB962C8B-B14F-4D97-AF65-F5344CB8AC3E}">
        <p14:creationId xmlns:p14="http://schemas.microsoft.com/office/powerpoint/2010/main" val="18739275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0F719-7BF9-454A-9DC0-1E4904D262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62A706A-6BCE-4F20-A4C2-CBB3FCE6B6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B7F750-6FD4-4B30-A3D9-1BD70122FB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427F71-30A0-436E-9D37-3F8801C60C52}"/>
              </a:ext>
            </a:extLst>
          </p:cNvPr>
          <p:cNvSpPr>
            <a:spLocks noGrp="1"/>
          </p:cNvSpPr>
          <p:nvPr>
            <p:ph type="dt" sz="half" idx="10"/>
          </p:nvPr>
        </p:nvSpPr>
        <p:spPr/>
        <p:txBody>
          <a:bodyPr/>
          <a:lstStyle/>
          <a:p>
            <a:fld id="{F2469B97-A6FA-450A-9F43-395521B5626E}" type="datetimeFigureOut">
              <a:rPr lang="en-US" smtClean="0"/>
              <a:t>10/23/2024</a:t>
            </a:fld>
            <a:endParaRPr lang="en-US"/>
          </a:p>
        </p:txBody>
      </p:sp>
      <p:sp>
        <p:nvSpPr>
          <p:cNvPr id="6" name="Footer Placeholder 5">
            <a:extLst>
              <a:ext uri="{FF2B5EF4-FFF2-40B4-BE49-F238E27FC236}">
                <a16:creationId xmlns:a16="http://schemas.microsoft.com/office/drawing/2014/main" id="{A2576593-0F0D-449D-B179-E56627229A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F69399-C730-4C72-85D8-9955EEAD7A42}"/>
              </a:ext>
            </a:extLst>
          </p:cNvPr>
          <p:cNvSpPr>
            <a:spLocks noGrp="1"/>
          </p:cNvSpPr>
          <p:nvPr>
            <p:ph type="sldNum" sz="quarter" idx="12"/>
          </p:nvPr>
        </p:nvSpPr>
        <p:spPr/>
        <p:txBody>
          <a:bodyPr/>
          <a:lstStyle/>
          <a:p>
            <a:fld id="{1DC06216-903E-461F-9CB7-A3EA4B1F3754}" type="slidenum">
              <a:rPr lang="en-US" smtClean="0"/>
              <a:t>‹#›</a:t>
            </a:fld>
            <a:endParaRPr lang="en-US"/>
          </a:p>
        </p:txBody>
      </p:sp>
    </p:spTree>
    <p:extLst>
      <p:ext uri="{BB962C8B-B14F-4D97-AF65-F5344CB8AC3E}">
        <p14:creationId xmlns:p14="http://schemas.microsoft.com/office/powerpoint/2010/main" val="3682698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907B0-1A02-41C8-8962-287EF8983B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8A4520-B042-4EB3-AA5C-6265CCA195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1A55A40-AE5E-40D3-AA89-3F30749AC3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C0DF5D-C778-48EB-924B-980C8BE44BCC}"/>
              </a:ext>
            </a:extLst>
          </p:cNvPr>
          <p:cNvSpPr>
            <a:spLocks noGrp="1"/>
          </p:cNvSpPr>
          <p:nvPr>
            <p:ph type="dt" sz="half" idx="10"/>
          </p:nvPr>
        </p:nvSpPr>
        <p:spPr/>
        <p:txBody>
          <a:bodyPr/>
          <a:lstStyle/>
          <a:p>
            <a:fld id="{F2469B97-A6FA-450A-9F43-395521B5626E}" type="datetimeFigureOut">
              <a:rPr lang="en-US" smtClean="0"/>
              <a:t>10/23/2024</a:t>
            </a:fld>
            <a:endParaRPr lang="en-US"/>
          </a:p>
        </p:txBody>
      </p:sp>
      <p:sp>
        <p:nvSpPr>
          <p:cNvPr id="6" name="Footer Placeholder 5">
            <a:extLst>
              <a:ext uri="{FF2B5EF4-FFF2-40B4-BE49-F238E27FC236}">
                <a16:creationId xmlns:a16="http://schemas.microsoft.com/office/drawing/2014/main" id="{2D7364A5-331C-459D-9815-AB2C1F15C7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CF0A2F-20E2-4A40-828A-D884452ED07A}"/>
              </a:ext>
            </a:extLst>
          </p:cNvPr>
          <p:cNvSpPr>
            <a:spLocks noGrp="1"/>
          </p:cNvSpPr>
          <p:nvPr>
            <p:ph type="sldNum" sz="quarter" idx="12"/>
          </p:nvPr>
        </p:nvSpPr>
        <p:spPr/>
        <p:txBody>
          <a:bodyPr/>
          <a:lstStyle/>
          <a:p>
            <a:fld id="{1DC06216-903E-461F-9CB7-A3EA4B1F3754}" type="slidenum">
              <a:rPr lang="en-US" smtClean="0"/>
              <a:t>‹#›</a:t>
            </a:fld>
            <a:endParaRPr lang="en-US"/>
          </a:p>
        </p:txBody>
      </p:sp>
    </p:spTree>
    <p:extLst>
      <p:ext uri="{BB962C8B-B14F-4D97-AF65-F5344CB8AC3E}">
        <p14:creationId xmlns:p14="http://schemas.microsoft.com/office/powerpoint/2010/main" val="2379616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62FFFD-6DEE-4D6A-B516-80CB03D7DF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A39F625-8C5C-45EC-A06A-A88B3AB2D2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FA87D9-D0E2-4D53-9855-B7DBA281DD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469B97-A6FA-450A-9F43-395521B5626E}" type="datetimeFigureOut">
              <a:rPr lang="en-US" smtClean="0"/>
              <a:t>10/23/2024</a:t>
            </a:fld>
            <a:endParaRPr lang="en-US"/>
          </a:p>
        </p:txBody>
      </p:sp>
      <p:sp>
        <p:nvSpPr>
          <p:cNvPr id="5" name="Footer Placeholder 4">
            <a:extLst>
              <a:ext uri="{FF2B5EF4-FFF2-40B4-BE49-F238E27FC236}">
                <a16:creationId xmlns:a16="http://schemas.microsoft.com/office/drawing/2014/main" id="{FF04ED12-472E-472F-BE5E-E1E67487EC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A2887EC-E275-48D4-B392-C34927E66C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C06216-903E-461F-9CB7-A3EA4B1F3754}" type="slidenum">
              <a:rPr lang="en-US" smtClean="0"/>
              <a:t>‹#›</a:t>
            </a:fld>
            <a:endParaRPr lang="en-US"/>
          </a:p>
        </p:txBody>
      </p:sp>
    </p:spTree>
    <p:extLst>
      <p:ext uri="{BB962C8B-B14F-4D97-AF65-F5344CB8AC3E}">
        <p14:creationId xmlns:p14="http://schemas.microsoft.com/office/powerpoint/2010/main" val="18406046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web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s/_rels/slide2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slides/_rels/slide25.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26.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42.svg"/><Relationship Id="rId4" Type="http://schemas.openxmlformats.org/officeDocument/2006/relationships/image" Target="../media/image38.svg"/><Relationship Id="rId9" Type="http://schemas.openxmlformats.org/officeDocument/2006/relationships/image" Target="../media/image41.png"/></Relationships>
</file>

<file path=ppt/slides/_rels/slide27.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8" Type="http://schemas.openxmlformats.org/officeDocument/2006/relationships/image" Target="../media/image76.png"/><Relationship Id="rId13" Type="http://schemas.microsoft.com/office/2007/relationships/hdphoto" Target="../media/hdphoto6.wdp"/><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5.png"/><Relationship Id="rId11" Type="http://schemas.microsoft.com/office/2007/relationships/hdphoto" Target="../media/hdphoto5.wdp"/><Relationship Id="rId5" Type="http://schemas.microsoft.com/office/2007/relationships/hdphoto" Target="../media/hdphoto2.wdp"/><Relationship Id="rId10" Type="http://schemas.openxmlformats.org/officeDocument/2006/relationships/image" Target="../media/image77.png"/><Relationship Id="rId4" Type="http://schemas.openxmlformats.org/officeDocument/2006/relationships/image" Target="../media/image74.png"/><Relationship Id="rId9" Type="http://schemas.microsoft.com/office/2007/relationships/hdphoto" Target="../media/hdphoto4.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30DAB-C9CC-4EA2-91A9-9E2069035B6E}"/>
              </a:ext>
            </a:extLst>
          </p:cNvPr>
          <p:cNvSpPr>
            <a:spLocks noGrp="1"/>
          </p:cNvSpPr>
          <p:nvPr>
            <p:ph type="ctrTitle"/>
          </p:nvPr>
        </p:nvSpPr>
        <p:spPr>
          <a:xfrm>
            <a:off x="1257300" y="1370013"/>
            <a:ext cx="9944100" cy="2387600"/>
          </a:xfrm>
        </p:spPr>
        <p:txBody>
          <a:bodyPr/>
          <a:lstStyle/>
          <a:p>
            <a:r>
              <a:rPr lang="en-US" dirty="0"/>
              <a:t>Cybersecurity Incident Response Framework</a:t>
            </a:r>
          </a:p>
        </p:txBody>
      </p:sp>
      <p:sp>
        <p:nvSpPr>
          <p:cNvPr id="3" name="Subtitle 2">
            <a:extLst>
              <a:ext uri="{FF2B5EF4-FFF2-40B4-BE49-F238E27FC236}">
                <a16:creationId xmlns:a16="http://schemas.microsoft.com/office/drawing/2014/main" id="{C0D8F6A4-95C2-4457-AC6C-9E7222DCB2FC}"/>
              </a:ext>
            </a:extLst>
          </p:cNvPr>
          <p:cNvSpPr>
            <a:spLocks noGrp="1"/>
          </p:cNvSpPr>
          <p:nvPr>
            <p:ph type="subTitle" idx="1"/>
          </p:nvPr>
        </p:nvSpPr>
        <p:spPr>
          <a:xfrm>
            <a:off x="1524000" y="4014788"/>
            <a:ext cx="9144000" cy="1655762"/>
          </a:xfrm>
        </p:spPr>
        <p:txBody>
          <a:bodyPr/>
          <a:lstStyle/>
          <a:p>
            <a:r>
              <a:rPr lang="it-IT" dirty="0"/>
              <a:t>Investigating a Conti ransomeware Incident</a:t>
            </a:r>
            <a:endParaRPr lang="en-US" dirty="0"/>
          </a:p>
        </p:txBody>
      </p:sp>
    </p:spTree>
    <p:extLst>
      <p:ext uri="{BB962C8B-B14F-4D97-AF65-F5344CB8AC3E}">
        <p14:creationId xmlns:p14="http://schemas.microsoft.com/office/powerpoint/2010/main" val="19383875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81520" y="178287"/>
            <a:ext cx="7436577" cy="622222"/>
          </a:xfrm>
          <a:prstGeom prst="rect">
            <a:avLst/>
          </a:prstGeom>
        </p:spPr>
        <p:txBody>
          <a:bodyPr vert="horz" wrap="square" lIns="0" tIns="12700" rIns="0" bIns="0" rtlCol="0" anchor="ctr">
            <a:spAutoFit/>
          </a:bodyPr>
          <a:lstStyle/>
          <a:p>
            <a:pPr marL="12700">
              <a:spcBef>
                <a:spcPts val="100"/>
              </a:spcBef>
            </a:pPr>
            <a:r>
              <a:rPr lang="en-US" b="1" spc="-10" dirty="0">
                <a:latin typeface="+mn-lt"/>
              </a:rPr>
              <a:t>Malware types</a:t>
            </a:r>
            <a:endParaRPr b="1" dirty="0">
              <a:latin typeface="+mn-lt"/>
            </a:endParaRPr>
          </a:p>
        </p:txBody>
      </p:sp>
      <p:sp>
        <p:nvSpPr>
          <p:cNvPr id="6" name="object 6"/>
          <p:cNvSpPr txBox="1">
            <a:spLocks noGrp="1"/>
          </p:cNvSpPr>
          <p:nvPr>
            <p:ph type="sldNum" sz="quarter" idx="12"/>
          </p:nvPr>
        </p:nvSpPr>
        <p:spPr>
          <a:xfrm>
            <a:off x="8107680" y="8138606"/>
            <a:ext cx="2103120" cy="189796"/>
          </a:xfrm>
          <a:prstGeom prst="rect">
            <a:avLst/>
          </a:prstGeom>
        </p:spPr>
        <p:txBody>
          <a:bodyPr vert="horz" wrap="square" lIns="0" tIns="5080" rIns="0" bIns="0" rtlCol="0" anchor="ctr">
            <a:spAutoFit/>
          </a:bodyPr>
          <a:lstStyle/>
          <a:p>
            <a:pPr marL="38100">
              <a:spcBef>
                <a:spcPts val="40"/>
              </a:spcBef>
            </a:pPr>
            <a:r>
              <a:rPr spc="-25" dirty="0"/>
              <a:t>6</a:t>
            </a:r>
          </a:p>
        </p:txBody>
      </p:sp>
      <p:sp>
        <p:nvSpPr>
          <p:cNvPr id="2" name="TextBox 1">
            <a:extLst>
              <a:ext uri="{FF2B5EF4-FFF2-40B4-BE49-F238E27FC236}">
                <a16:creationId xmlns:a16="http://schemas.microsoft.com/office/drawing/2014/main" id="{778A7A5A-9C1A-1115-4D75-17BB170A5FB0}"/>
              </a:ext>
            </a:extLst>
          </p:cNvPr>
          <p:cNvSpPr txBox="1"/>
          <p:nvPr/>
        </p:nvSpPr>
        <p:spPr>
          <a:xfrm>
            <a:off x="572063" y="893033"/>
            <a:ext cx="11283387" cy="2169825"/>
          </a:xfrm>
          <a:prstGeom prst="rect">
            <a:avLst/>
          </a:prstGeom>
          <a:noFill/>
        </p:spPr>
        <p:txBody>
          <a:bodyPr wrap="square" rtlCol="0">
            <a:spAutoFit/>
          </a:bodyPr>
          <a:lstStyle/>
          <a:p>
            <a:endParaRPr lang="en-US" sz="900" dirty="0"/>
          </a:p>
          <a:p>
            <a:endParaRPr lang="en-US" sz="900" dirty="0"/>
          </a:p>
          <a:p>
            <a:endParaRPr lang="en-US" sz="900" dirty="0"/>
          </a:p>
          <a:p>
            <a:endParaRPr lang="en-US" sz="900" dirty="0"/>
          </a:p>
          <a:p>
            <a:endParaRPr lang="en-US" sz="900" dirty="0"/>
          </a:p>
          <a:p>
            <a:endParaRPr lang="en-US" sz="900" dirty="0"/>
          </a:p>
          <a:p>
            <a:endParaRPr lang="en-US" sz="900" dirty="0"/>
          </a:p>
          <a:p>
            <a:endParaRPr lang="en-US" sz="900" dirty="0"/>
          </a:p>
          <a:p>
            <a:endParaRPr lang="en-US" sz="900" dirty="0"/>
          </a:p>
          <a:p>
            <a:endParaRPr lang="en-US" sz="900" dirty="0"/>
          </a:p>
          <a:p>
            <a:endParaRPr lang="en-US" sz="900" dirty="0"/>
          </a:p>
          <a:p>
            <a:endParaRPr lang="en-US" sz="900" dirty="0"/>
          </a:p>
          <a:p>
            <a:endParaRPr lang="en-US" sz="900" dirty="0"/>
          </a:p>
          <a:p>
            <a:endParaRPr lang="en-US" sz="900" dirty="0"/>
          </a:p>
          <a:p>
            <a:endParaRPr lang="en-US" sz="900" dirty="0"/>
          </a:p>
        </p:txBody>
      </p:sp>
      <p:graphicFrame>
        <p:nvGraphicFramePr>
          <p:cNvPr id="7" name="Table 6"/>
          <p:cNvGraphicFramePr>
            <a:graphicFrameLocks noGrp="1"/>
          </p:cNvGraphicFramePr>
          <p:nvPr/>
        </p:nvGraphicFramePr>
        <p:xfrm>
          <a:off x="864878" y="867482"/>
          <a:ext cx="9691230" cy="5855322"/>
        </p:xfrm>
        <a:graphic>
          <a:graphicData uri="http://schemas.openxmlformats.org/drawingml/2006/table">
            <a:tbl>
              <a:tblPr firstRow="1" bandRow="1">
                <a:tableStyleId>{5C22544A-7EE6-4342-B048-85BDC9FD1C3A}</a:tableStyleId>
              </a:tblPr>
              <a:tblGrid>
                <a:gridCol w="4845615">
                  <a:extLst>
                    <a:ext uri="{9D8B030D-6E8A-4147-A177-3AD203B41FA5}">
                      <a16:colId xmlns:a16="http://schemas.microsoft.com/office/drawing/2014/main" val="20000"/>
                    </a:ext>
                  </a:extLst>
                </a:gridCol>
                <a:gridCol w="4845615">
                  <a:extLst>
                    <a:ext uri="{9D8B030D-6E8A-4147-A177-3AD203B41FA5}">
                      <a16:colId xmlns:a16="http://schemas.microsoft.com/office/drawing/2014/main" val="20001"/>
                    </a:ext>
                  </a:extLst>
                </a:gridCol>
              </a:tblGrid>
              <a:tr h="232069">
                <a:tc>
                  <a:txBody>
                    <a:bodyPr/>
                    <a:lstStyle/>
                    <a:p>
                      <a:r>
                        <a:rPr sz="1800" dirty="0"/>
                        <a:t>Malware Type</a:t>
                      </a:r>
                    </a:p>
                  </a:txBody>
                  <a:tcPr/>
                </a:tc>
                <a:tc>
                  <a:txBody>
                    <a:bodyPr/>
                    <a:lstStyle/>
                    <a:p>
                      <a:r>
                        <a:rPr sz="1800"/>
                        <a:t>Description</a:t>
                      </a:r>
                    </a:p>
                  </a:txBody>
                  <a:tcPr/>
                </a:tc>
                <a:extLst>
                  <a:ext uri="{0D108BD9-81ED-4DB2-BD59-A6C34878D82A}">
                    <a16:rowId xmlns:a16="http://schemas.microsoft.com/office/drawing/2014/main" val="10000"/>
                  </a:ext>
                </a:extLst>
              </a:tr>
              <a:tr h="884974">
                <a:tc>
                  <a:txBody>
                    <a:bodyPr/>
                    <a:lstStyle/>
                    <a:p>
                      <a:r>
                        <a:rPr sz="1800" dirty="0"/>
                        <a:t>Virus</a:t>
                      </a:r>
                    </a:p>
                  </a:txBody>
                  <a:tcPr/>
                </a:tc>
                <a:tc>
                  <a:txBody>
                    <a:bodyPr/>
                    <a:lstStyle/>
                    <a:p>
                      <a:r>
                        <a:rPr sz="1800"/>
                        <a:t>Attaches to legitimate programs or files and spreads when the infected file is executed.</a:t>
                      </a:r>
                    </a:p>
                  </a:txBody>
                  <a:tcPr/>
                </a:tc>
                <a:extLst>
                  <a:ext uri="{0D108BD9-81ED-4DB2-BD59-A6C34878D82A}">
                    <a16:rowId xmlns:a16="http://schemas.microsoft.com/office/drawing/2014/main" val="10001"/>
                  </a:ext>
                </a:extLst>
              </a:tr>
              <a:tr h="619481">
                <a:tc>
                  <a:txBody>
                    <a:bodyPr/>
                    <a:lstStyle/>
                    <a:p>
                      <a:r>
                        <a:rPr sz="1800" dirty="0"/>
                        <a:t>Worm</a:t>
                      </a:r>
                    </a:p>
                  </a:txBody>
                  <a:tcPr/>
                </a:tc>
                <a:tc>
                  <a:txBody>
                    <a:bodyPr/>
                    <a:lstStyle/>
                    <a:p>
                      <a:r>
                        <a:rPr sz="1800"/>
                        <a:t>Self-replicates and spreads across networks without user interaction.</a:t>
                      </a:r>
                    </a:p>
                  </a:txBody>
                  <a:tcPr/>
                </a:tc>
                <a:extLst>
                  <a:ext uri="{0D108BD9-81ED-4DB2-BD59-A6C34878D82A}">
                    <a16:rowId xmlns:a16="http://schemas.microsoft.com/office/drawing/2014/main" val="10002"/>
                  </a:ext>
                </a:extLst>
              </a:tr>
              <a:tr h="884974">
                <a:tc>
                  <a:txBody>
                    <a:bodyPr/>
                    <a:lstStyle/>
                    <a:p>
                      <a:r>
                        <a:rPr sz="1800" dirty="0"/>
                        <a:t>Trojan</a:t>
                      </a:r>
                    </a:p>
                  </a:txBody>
                  <a:tcPr/>
                </a:tc>
                <a:tc>
                  <a:txBody>
                    <a:bodyPr/>
                    <a:lstStyle/>
                    <a:p>
                      <a:r>
                        <a:rPr sz="1800"/>
                        <a:t>Disguises itself as legitimate software but contains malicious code to perform unauthorized actions.</a:t>
                      </a:r>
                    </a:p>
                  </a:txBody>
                  <a:tcPr/>
                </a:tc>
                <a:extLst>
                  <a:ext uri="{0D108BD9-81ED-4DB2-BD59-A6C34878D82A}">
                    <a16:rowId xmlns:a16="http://schemas.microsoft.com/office/drawing/2014/main" val="10003"/>
                  </a:ext>
                </a:extLst>
              </a:tr>
              <a:tr h="884974">
                <a:tc>
                  <a:txBody>
                    <a:bodyPr/>
                    <a:lstStyle/>
                    <a:p>
                      <a:r>
                        <a:rPr sz="1800" dirty="0"/>
                        <a:t>Spyware</a:t>
                      </a:r>
                    </a:p>
                  </a:txBody>
                  <a:tcPr/>
                </a:tc>
                <a:tc>
                  <a:txBody>
                    <a:bodyPr/>
                    <a:lstStyle/>
                    <a:p>
                      <a:r>
                        <a:rPr sz="1800" dirty="0"/>
                        <a:t>Secretly monitors and collects user information, often for surveillance or data theft.</a:t>
                      </a:r>
                    </a:p>
                  </a:txBody>
                  <a:tcPr/>
                </a:tc>
                <a:extLst>
                  <a:ext uri="{0D108BD9-81ED-4DB2-BD59-A6C34878D82A}">
                    <a16:rowId xmlns:a16="http://schemas.microsoft.com/office/drawing/2014/main" val="10004"/>
                  </a:ext>
                </a:extLst>
              </a:tr>
              <a:tr h="884974">
                <a:tc>
                  <a:txBody>
                    <a:bodyPr/>
                    <a:lstStyle/>
                    <a:p>
                      <a:r>
                        <a:rPr sz="1800" dirty="0"/>
                        <a:t>Adware</a:t>
                      </a:r>
                    </a:p>
                  </a:txBody>
                  <a:tcPr/>
                </a:tc>
                <a:tc>
                  <a:txBody>
                    <a:bodyPr/>
                    <a:lstStyle/>
                    <a:p>
                      <a:r>
                        <a:rPr sz="1800"/>
                        <a:t>Displays unwanted advertisements on the user's device, often slowing down performance.</a:t>
                      </a:r>
                    </a:p>
                  </a:txBody>
                  <a:tcPr/>
                </a:tc>
                <a:extLst>
                  <a:ext uri="{0D108BD9-81ED-4DB2-BD59-A6C34878D82A}">
                    <a16:rowId xmlns:a16="http://schemas.microsoft.com/office/drawing/2014/main" val="10005"/>
                  </a:ext>
                </a:extLst>
              </a:tr>
              <a:tr h="619481">
                <a:tc>
                  <a:txBody>
                    <a:bodyPr/>
                    <a:lstStyle/>
                    <a:p>
                      <a:r>
                        <a:rPr sz="1800"/>
                        <a:t>Ransomware</a:t>
                      </a:r>
                    </a:p>
                  </a:txBody>
                  <a:tcPr/>
                </a:tc>
                <a:tc>
                  <a:txBody>
                    <a:bodyPr/>
                    <a:lstStyle/>
                    <a:p>
                      <a:r>
                        <a:rPr sz="1800"/>
                        <a:t>Encrypts files or locks users out of their system until a ransom is paid.</a:t>
                      </a:r>
                    </a:p>
                  </a:txBody>
                  <a:tcPr/>
                </a:tc>
                <a:extLst>
                  <a:ext uri="{0D108BD9-81ED-4DB2-BD59-A6C34878D82A}">
                    <a16:rowId xmlns:a16="http://schemas.microsoft.com/office/drawing/2014/main" val="10006"/>
                  </a:ext>
                </a:extLst>
              </a:tr>
              <a:tr h="568722">
                <a:tc>
                  <a:txBody>
                    <a:bodyPr/>
                    <a:lstStyle/>
                    <a:p>
                      <a:r>
                        <a:rPr sz="1800"/>
                        <a:t>Rootkit</a:t>
                      </a:r>
                    </a:p>
                  </a:txBody>
                  <a:tcPr/>
                </a:tc>
                <a:tc>
                  <a:txBody>
                    <a:bodyPr/>
                    <a:lstStyle/>
                    <a:p>
                      <a:r>
                        <a:rPr sz="1800" dirty="0"/>
                        <a:t>Grants attackers administrative-level control over a system while remaining hidden.</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278766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24B97-6ED9-4A98-B99B-C6A4CFFD8535}"/>
              </a:ext>
            </a:extLst>
          </p:cNvPr>
          <p:cNvSpPr>
            <a:spLocks noGrp="1"/>
          </p:cNvSpPr>
          <p:nvPr>
            <p:ph type="title"/>
          </p:nvPr>
        </p:nvSpPr>
        <p:spPr/>
        <p:txBody>
          <a:bodyPr/>
          <a:lstStyle/>
          <a:p>
            <a:r>
              <a:rPr lang="en-US" b="1" dirty="0">
                <a:latin typeface="+mn-lt"/>
              </a:rPr>
              <a:t>Ransomware</a:t>
            </a:r>
            <a:br>
              <a:rPr lang="en-US" dirty="0"/>
            </a:br>
            <a:endParaRPr lang="en-US" dirty="0"/>
          </a:p>
        </p:txBody>
      </p:sp>
      <p:sp>
        <p:nvSpPr>
          <p:cNvPr id="3" name="Content Placeholder 2">
            <a:extLst>
              <a:ext uri="{FF2B5EF4-FFF2-40B4-BE49-F238E27FC236}">
                <a16:creationId xmlns:a16="http://schemas.microsoft.com/office/drawing/2014/main" id="{55B2D180-C7E6-4876-AB54-024F20F8AB82}"/>
              </a:ext>
            </a:extLst>
          </p:cNvPr>
          <p:cNvSpPr>
            <a:spLocks noGrp="1"/>
          </p:cNvSpPr>
          <p:nvPr>
            <p:ph idx="1"/>
          </p:nvPr>
        </p:nvSpPr>
        <p:spPr>
          <a:xfrm>
            <a:off x="838200" y="1253331"/>
            <a:ext cx="10693400" cy="4351338"/>
          </a:xfrm>
        </p:spPr>
        <p:txBody>
          <a:bodyPr>
            <a:normAutofit/>
          </a:bodyPr>
          <a:lstStyle/>
          <a:p>
            <a:r>
              <a:rPr lang="en-US" sz="2000" dirty="0"/>
              <a:t>Ransomware is a malware that denies access to the infected computer system or its data.</a:t>
            </a:r>
          </a:p>
          <a:p>
            <a:r>
              <a:rPr lang="en-US" sz="2000" dirty="0"/>
              <a:t> Ransomware frequently uses an encryption algorithm to encrypt system files and data.</a:t>
            </a:r>
          </a:p>
          <a:p>
            <a:r>
              <a:rPr lang="en-US" sz="2000" dirty="0"/>
              <a:t> Email and malicious advertising, also known as </a:t>
            </a:r>
            <a:r>
              <a:rPr lang="en-US" sz="2000" dirty="0" err="1"/>
              <a:t>malvertising</a:t>
            </a:r>
            <a:r>
              <a:rPr lang="en-US" sz="2000" dirty="0"/>
              <a:t>, are vectors for ransomware campaigns.</a:t>
            </a:r>
          </a:p>
          <a:p>
            <a:r>
              <a:rPr lang="en-US" sz="2000" dirty="0"/>
              <a:t>Social engineering is also used, when cybercriminals pretending to be security technicians</a:t>
            </a:r>
          </a:p>
          <a:p>
            <a:r>
              <a:rPr lang="en-US" sz="2000" dirty="0"/>
              <a:t>make random calls at homes and persuade users to connect to a website that downloads ransomware to the user’s computer</a:t>
            </a:r>
          </a:p>
        </p:txBody>
      </p:sp>
      <p:pic>
        <p:nvPicPr>
          <p:cNvPr id="5" name="Picture 4">
            <a:extLst>
              <a:ext uri="{FF2B5EF4-FFF2-40B4-BE49-F238E27FC236}">
                <a16:creationId xmlns:a16="http://schemas.microsoft.com/office/drawing/2014/main" id="{3EA98CBC-620E-416D-AD02-CDBE949C0C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8923" y="3808382"/>
            <a:ext cx="4474154" cy="2684493"/>
          </a:xfrm>
          <a:prstGeom prst="rect">
            <a:avLst/>
          </a:prstGeom>
        </p:spPr>
      </p:pic>
    </p:spTree>
    <p:extLst>
      <p:ext uri="{BB962C8B-B14F-4D97-AF65-F5344CB8AC3E}">
        <p14:creationId xmlns:p14="http://schemas.microsoft.com/office/powerpoint/2010/main" val="1807676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2EF18-ADE3-4624-8801-380D39056CA6}"/>
              </a:ext>
            </a:extLst>
          </p:cNvPr>
          <p:cNvSpPr>
            <a:spLocks noGrp="1"/>
          </p:cNvSpPr>
          <p:nvPr>
            <p:ph type="title"/>
          </p:nvPr>
        </p:nvSpPr>
        <p:spPr>
          <a:xfrm>
            <a:off x="666750" y="203200"/>
            <a:ext cx="10515600" cy="1325563"/>
          </a:xfrm>
        </p:spPr>
        <p:txBody>
          <a:bodyPr/>
          <a:lstStyle/>
          <a:p>
            <a:r>
              <a:rPr lang="en-US" b="1" dirty="0">
                <a:latin typeface="+mn-lt"/>
              </a:rPr>
              <a:t>WannaCry Ransomware</a:t>
            </a:r>
          </a:p>
        </p:txBody>
      </p:sp>
      <p:pic>
        <p:nvPicPr>
          <p:cNvPr id="5" name="Picture 4">
            <a:extLst>
              <a:ext uri="{FF2B5EF4-FFF2-40B4-BE49-F238E27FC236}">
                <a16:creationId xmlns:a16="http://schemas.microsoft.com/office/drawing/2014/main" id="{5C9DE5D5-23CC-4499-A4B8-AA0F9DBBC3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428" y="1528763"/>
            <a:ext cx="5905143" cy="4458383"/>
          </a:xfrm>
          <a:prstGeom prst="rect">
            <a:avLst/>
          </a:prstGeom>
        </p:spPr>
      </p:pic>
    </p:spTree>
    <p:extLst>
      <p:ext uri="{BB962C8B-B14F-4D97-AF65-F5344CB8AC3E}">
        <p14:creationId xmlns:p14="http://schemas.microsoft.com/office/powerpoint/2010/main" val="42041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FFA04-40C6-95DE-555F-559AD2443185}"/>
              </a:ext>
            </a:extLst>
          </p:cNvPr>
          <p:cNvSpPr>
            <a:spLocks noGrp="1"/>
          </p:cNvSpPr>
          <p:nvPr>
            <p:ph type="title"/>
          </p:nvPr>
        </p:nvSpPr>
        <p:spPr>
          <a:xfrm>
            <a:off x="598311" y="128058"/>
            <a:ext cx="10515600" cy="1325563"/>
          </a:xfrm>
        </p:spPr>
        <p:txBody>
          <a:bodyPr/>
          <a:lstStyle/>
          <a:p>
            <a:r>
              <a:rPr lang="en-US" sz="4000" b="1" dirty="0">
                <a:latin typeface="+mn-lt"/>
              </a:rPr>
              <a:t>Overview of Conti Ransomware</a:t>
            </a:r>
            <a:br>
              <a:rPr lang="en-US" dirty="0"/>
            </a:br>
            <a:endParaRPr lang="en-US" dirty="0"/>
          </a:p>
        </p:txBody>
      </p:sp>
      <p:sp>
        <p:nvSpPr>
          <p:cNvPr id="3" name="Content Placeholder 2">
            <a:extLst>
              <a:ext uri="{FF2B5EF4-FFF2-40B4-BE49-F238E27FC236}">
                <a16:creationId xmlns:a16="http://schemas.microsoft.com/office/drawing/2014/main" id="{95AAC762-367C-27BA-742B-DDB799253C0D}"/>
              </a:ext>
            </a:extLst>
          </p:cNvPr>
          <p:cNvSpPr>
            <a:spLocks noGrp="1"/>
          </p:cNvSpPr>
          <p:nvPr>
            <p:ph idx="1"/>
          </p:nvPr>
        </p:nvSpPr>
        <p:spPr>
          <a:xfrm>
            <a:off x="530578" y="857956"/>
            <a:ext cx="11009489" cy="5871986"/>
          </a:xfrm>
        </p:spPr>
        <p:txBody>
          <a:bodyPr>
            <a:normAutofit fontScale="92500" lnSpcReduction="20000"/>
          </a:bodyPr>
          <a:lstStyle/>
          <a:p>
            <a:pPr>
              <a:lnSpc>
                <a:spcPct val="110000"/>
              </a:lnSpc>
            </a:pPr>
            <a:r>
              <a:rPr lang="en-US" b="1" dirty="0"/>
              <a:t>What is Conti Ransomware?</a:t>
            </a:r>
          </a:p>
          <a:p>
            <a:pPr marL="457200" lvl="1" indent="0">
              <a:lnSpc>
                <a:spcPct val="120000"/>
              </a:lnSpc>
              <a:buNone/>
            </a:pPr>
            <a:r>
              <a:rPr lang="en-US" dirty="0"/>
              <a:t>Conti is a highly sophisticated ransomware strain first identified in early 2020, known for its rapid deployment and extensive use of double extortion tactics, where data is both encrypted and threatened with public release.</a:t>
            </a:r>
          </a:p>
          <a:p>
            <a:pPr>
              <a:lnSpc>
                <a:spcPct val="110000"/>
              </a:lnSpc>
            </a:pPr>
            <a:r>
              <a:rPr lang="en-US" b="1" dirty="0"/>
              <a:t>Key Characteristics:</a:t>
            </a:r>
          </a:p>
          <a:p>
            <a:pPr marL="457200" lvl="1" indent="0">
              <a:lnSpc>
                <a:spcPct val="120000"/>
              </a:lnSpc>
              <a:buNone/>
            </a:pPr>
            <a:r>
              <a:rPr lang="en-US" b="1" dirty="0"/>
              <a:t>Targeted Attacks: </a:t>
            </a:r>
            <a:r>
              <a:rPr lang="en-US" dirty="0"/>
              <a:t>Primarily focuses on high-value targets, including enterprises and critical infrastructure.</a:t>
            </a:r>
          </a:p>
          <a:p>
            <a:pPr marL="457200" lvl="1" indent="0">
              <a:lnSpc>
                <a:spcPct val="120000"/>
              </a:lnSpc>
              <a:buNone/>
            </a:pPr>
            <a:r>
              <a:rPr lang="en-US" b="1" dirty="0"/>
              <a:t>Speed and Efficiency: </a:t>
            </a:r>
            <a:r>
              <a:rPr lang="en-US" dirty="0"/>
              <a:t>Capable of encrypting thousands of files in a matter of minutes.</a:t>
            </a:r>
          </a:p>
          <a:p>
            <a:pPr marL="457200" lvl="1" indent="0">
              <a:lnSpc>
                <a:spcPct val="120000"/>
              </a:lnSpc>
              <a:buNone/>
            </a:pPr>
            <a:r>
              <a:rPr lang="en-US" b="1" dirty="0"/>
              <a:t>Communication: </a:t>
            </a:r>
            <a:r>
              <a:rPr lang="en-US" dirty="0"/>
              <a:t>Operates as a Ransomware-as-a-Service (RaaS), allowing affiliates to conduct attacks while the Conti group manages the backend.</a:t>
            </a:r>
          </a:p>
          <a:p>
            <a:pPr marL="457200" lvl="1" indent="0">
              <a:lnSpc>
                <a:spcPct val="120000"/>
              </a:lnSpc>
              <a:buNone/>
            </a:pPr>
            <a:r>
              <a:rPr lang="en-US" b="1" dirty="0"/>
              <a:t>Notable Incidents: </a:t>
            </a:r>
            <a:r>
              <a:rPr lang="en-US" dirty="0"/>
              <a:t>in 2021, Conti attacked the Irish Health Service, disrupting healthcare services and leading to significant financial losses.</a:t>
            </a:r>
          </a:p>
          <a:p>
            <a:pPr>
              <a:lnSpc>
                <a:spcPct val="110000"/>
              </a:lnSpc>
            </a:pPr>
            <a:r>
              <a:rPr lang="en-US" b="1" dirty="0"/>
              <a:t>Attack Vector:</a:t>
            </a:r>
            <a:endParaRPr lang="en-US" dirty="0"/>
          </a:p>
          <a:p>
            <a:pPr lvl="1">
              <a:lnSpc>
                <a:spcPct val="120000"/>
              </a:lnSpc>
            </a:pPr>
            <a:r>
              <a:rPr lang="en-US" dirty="0"/>
              <a:t>Often gains initial access through phishing emails, exploiting vulnerabilities, or using Remote Desktop Protocol (RDP).</a:t>
            </a:r>
          </a:p>
          <a:p>
            <a:pPr marL="0" indent="0">
              <a:buNone/>
            </a:pPr>
            <a:endParaRPr lang="en-US" dirty="0"/>
          </a:p>
        </p:txBody>
      </p:sp>
    </p:spTree>
    <p:extLst>
      <p:ext uri="{BB962C8B-B14F-4D97-AF65-F5344CB8AC3E}">
        <p14:creationId xmlns:p14="http://schemas.microsoft.com/office/powerpoint/2010/main" val="4196726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7127845-C663-4F4B-87C2-8B945E557BBF}"/>
              </a:ext>
            </a:extLst>
          </p:cNvPr>
          <p:cNvSpPr>
            <a:spLocks noGrp="1"/>
          </p:cNvSpPr>
          <p:nvPr>
            <p:ph type="title"/>
          </p:nvPr>
        </p:nvSpPr>
        <p:spPr>
          <a:xfrm>
            <a:off x="838200" y="163144"/>
            <a:ext cx="10515600" cy="1325563"/>
          </a:xfrm>
        </p:spPr>
        <p:txBody>
          <a:bodyPr/>
          <a:lstStyle/>
          <a:p>
            <a:r>
              <a:rPr lang="en-US" b="1" dirty="0">
                <a:latin typeface="+mn-lt"/>
              </a:rPr>
              <a:t>Common Network Attacks</a:t>
            </a:r>
          </a:p>
        </p:txBody>
      </p:sp>
      <p:graphicFrame>
        <p:nvGraphicFramePr>
          <p:cNvPr id="2" name="Table 1"/>
          <p:cNvGraphicFramePr>
            <a:graphicFrameLocks noGrp="1"/>
          </p:cNvGraphicFramePr>
          <p:nvPr/>
        </p:nvGraphicFramePr>
        <p:xfrm>
          <a:off x="883919" y="1488707"/>
          <a:ext cx="10424162" cy="5021179"/>
        </p:xfrm>
        <a:graphic>
          <a:graphicData uri="http://schemas.openxmlformats.org/drawingml/2006/table">
            <a:tbl>
              <a:tblPr firstRow="1" bandRow="1">
                <a:tableStyleId>{5C22544A-7EE6-4342-B048-85BDC9FD1C3A}</a:tableStyleId>
              </a:tblPr>
              <a:tblGrid>
                <a:gridCol w="5212081">
                  <a:extLst>
                    <a:ext uri="{9D8B030D-6E8A-4147-A177-3AD203B41FA5}">
                      <a16:colId xmlns:a16="http://schemas.microsoft.com/office/drawing/2014/main" val="20000"/>
                    </a:ext>
                  </a:extLst>
                </a:gridCol>
                <a:gridCol w="5212081">
                  <a:extLst>
                    <a:ext uri="{9D8B030D-6E8A-4147-A177-3AD203B41FA5}">
                      <a16:colId xmlns:a16="http://schemas.microsoft.com/office/drawing/2014/main" val="20001"/>
                    </a:ext>
                  </a:extLst>
                </a:gridCol>
              </a:tblGrid>
              <a:tr h="509964">
                <a:tc>
                  <a:txBody>
                    <a:bodyPr/>
                    <a:lstStyle/>
                    <a:p>
                      <a:r>
                        <a:rPr sz="2000" dirty="0"/>
                        <a:t>Attack Type</a:t>
                      </a:r>
                    </a:p>
                  </a:txBody>
                  <a:tcPr/>
                </a:tc>
                <a:tc>
                  <a:txBody>
                    <a:bodyPr/>
                    <a:lstStyle/>
                    <a:p>
                      <a:r>
                        <a:rPr sz="2000" dirty="0"/>
                        <a:t>Description</a:t>
                      </a:r>
                    </a:p>
                  </a:txBody>
                  <a:tcPr/>
                </a:tc>
                <a:extLst>
                  <a:ext uri="{0D108BD9-81ED-4DB2-BD59-A6C34878D82A}">
                    <a16:rowId xmlns:a16="http://schemas.microsoft.com/office/drawing/2014/main" val="10000"/>
                  </a:ext>
                </a:extLst>
              </a:tr>
              <a:tr h="902243">
                <a:tc>
                  <a:txBody>
                    <a:bodyPr/>
                    <a:lstStyle/>
                    <a:p>
                      <a:r>
                        <a:rPr sz="2000" dirty="0"/>
                        <a:t>Man-in-the-Middle Attack</a:t>
                      </a:r>
                    </a:p>
                  </a:txBody>
                  <a:tcPr/>
                </a:tc>
                <a:tc>
                  <a:txBody>
                    <a:bodyPr/>
                    <a:lstStyle/>
                    <a:p>
                      <a:r>
                        <a:rPr sz="2000"/>
                        <a:t>Attacker intercepts and potentially alters communication between two parties.</a:t>
                      </a:r>
                    </a:p>
                  </a:txBody>
                  <a:tcPr/>
                </a:tc>
                <a:extLst>
                  <a:ext uri="{0D108BD9-81ED-4DB2-BD59-A6C34878D82A}">
                    <a16:rowId xmlns:a16="http://schemas.microsoft.com/office/drawing/2014/main" val="10001"/>
                  </a:ext>
                </a:extLst>
              </a:tr>
              <a:tr h="902243">
                <a:tc>
                  <a:txBody>
                    <a:bodyPr/>
                    <a:lstStyle/>
                    <a:p>
                      <a:r>
                        <a:rPr sz="2000" dirty="0"/>
                        <a:t>Buffer Overflow Attack</a:t>
                      </a:r>
                    </a:p>
                  </a:txBody>
                  <a:tcPr/>
                </a:tc>
                <a:tc>
                  <a:txBody>
                    <a:bodyPr/>
                    <a:lstStyle/>
                    <a:p>
                      <a:r>
                        <a:rPr sz="2000" dirty="0"/>
                        <a:t>Exploits a system by overloading a buffer to execute malicious code.</a:t>
                      </a:r>
                    </a:p>
                  </a:txBody>
                  <a:tcPr/>
                </a:tc>
                <a:extLst>
                  <a:ext uri="{0D108BD9-81ED-4DB2-BD59-A6C34878D82A}">
                    <a16:rowId xmlns:a16="http://schemas.microsoft.com/office/drawing/2014/main" val="10002"/>
                  </a:ext>
                </a:extLst>
              </a:tr>
              <a:tr h="902243">
                <a:tc>
                  <a:txBody>
                    <a:bodyPr/>
                    <a:lstStyle/>
                    <a:p>
                      <a:r>
                        <a:rPr sz="2000" dirty="0"/>
                        <a:t>DoS Attack</a:t>
                      </a:r>
                    </a:p>
                  </a:txBody>
                  <a:tcPr/>
                </a:tc>
                <a:tc>
                  <a:txBody>
                    <a:bodyPr/>
                    <a:lstStyle/>
                    <a:p>
                      <a:r>
                        <a:rPr sz="2000"/>
                        <a:t>Denies legitimate users access to a resource by overwhelming the system with traffic.</a:t>
                      </a:r>
                    </a:p>
                  </a:txBody>
                  <a:tcPr/>
                </a:tc>
                <a:extLst>
                  <a:ext uri="{0D108BD9-81ED-4DB2-BD59-A6C34878D82A}">
                    <a16:rowId xmlns:a16="http://schemas.microsoft.com/office/drawing/2014/main" val="10003"/>
                  </a:ext>
                </a:extLst>
              </a:tr>
              <a:tr h="902243">
                <a:tc>
                  <a:txBody>
                    <a:bodyPr/>
                    <a:lstStyle/>
                    <a:p>
                      <a:r>
                        <a:rPr sz="2000" dirty="0"/>
                        <a:t>DDoS Attack</a:t>
                      </a:r>
                    </a:p>
                  </a:txBody>
                  <a:tcPr/>
                </a:tc>
                <a:tc>
                  <a:txBody>
                    <a:bodyPr/>
                    <a:lstStyle/>
                    <a:p>
                      <a:r>
                        <a:rPr sz="2000" dirty="0"/>
                        <a:t>Similar to DoS but launched from multiple compromised devices to flood a target.</a:t>
                      </a:r>
                    </a:p>
                  </a:txBody>
                  <a:tcPr/>
                </a:tc>
                <a:extLst>
                  <a:ext uri="{0D108BD9-81ED-4DB2-BD59-A6C34878D82A}">
                    <a16:rowId xmlns:a16="http://schemas.microsoft.com/office/drawing/2014/main" val="10004"/>
                  </a:ext>
                </a:extLst>
              </a:tr>
              <a:tr h="902243">
                <a:tc>
                  <a:txBody>
                    <a:bodyPr/>
                    <a:lstStyle/>
                    <a:p>
                      <a:r>
                        <a:rPr sz="2000" dirty="0"/>
                        <a:t>ICMP Attack</a:t>
                      </a:r>
                    </a:p>
                  </a:txBody>
                  <a:tcPr/>
                </a:tc>
                <a:tc>
                  <a:txBody>
                    <a:bodyPr/>
                    <a:lstStyle/>
                    <a:p>
                      <a:r>
                        <a:rPr sz="2000" dirty="0"/>
                        <a:t>Exploits ICMP protocol (Ping) to overwhelm the target with echo requests.</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9952056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6D7D7-7008-432B-8748-DBA88EA1CCEB}"/>
              </a:ext>
            </a:extLst>
          </p:cNvPr>
          <p:cNvSpPr>
            <a:spLocks noGrp="1"/>
          </p:cNvSpPr>
          <p:nvPr>
            <p:ph type="title"/>
          </p:nvPr>
        </p:nvSpPr>
        <p:spPr>
          <a:xfrm>
            <a:off x="677333" y="325437"/>
            <a:ext cx="10515600" cy="1325563"/>
          </a:xfrm>
        </p:spPr>
        <p:txBody>
          <a:bodyPr/>
          <a:lstStyle/>
          <a:p>
            <a:r>
              <a:rPr lang="en-US" b="1" dirty="0"/>
              <a:t>Introduction to Network Discovery</a:t>
            </a:r>
            <a:br>
              <a:rPr lang="en-US" dirty="0"/>
            </a:br>
            <a:endParaRPr lang="en-US" dirty="0"/>
          </a:p>
        </p:txBody>
      </p:sp>
      <p:sp>
        <p:nvSpPr>
          <p:cNvPr id="3" name="Content Placeholder 2">
            <a:extLst>
              <a:ext uri="{FF2B5EF4-FFF2-40B4-BE49-F238E27FC236}">
                <a16:creationId xmlns:a16="http://schemas.microsoft.com/office/drawing/2014/main" id="{1DC0F578-474F-41D6-8099-C39315D29661}"/>
              </a:ext>
            </a:extLst>
          </p:cNvPr>
          <p:cNvSpPr>
            <a:spLocks noGrp="1"/>
          </p:cNvSpPr>
          <p:nvPr>
            <p:ph idx="1"/>
          </p:nvPr>
        </p:nvSpPr>
        <p:spPr>
          <a:xfrm>
            <a:off x="677333" y="1470900"/>
            <a:ext cx="11004895" cy="5061663"/>
          </a:xfrm>
        </p:spPr>
        <p:txBody>
          <a:bodyPr>
            <a:normAutofit/>
          </a:bodyPr>
          <a:lstStyle/>
          <a:p>
            <a:r>
              <a:rPr lang="en-US" sz="3200" dirty="0"/>
              <a:t>Definition: </a:t>
            </a:r>
          </a:p>
          <a:p>
            <a:pPr lvl="1"/>
            <a:r>
              <a:rPr lang="en-US" sz="2800" dirty="0"/>
              <a:t>Network discovery is the process of identifying devices, services, resources, and vulnerabilities on a network.</a:t>
            </a:r>
          </a:p>
          <a:p>
            <a:r>
              <a:rPr lang="en-US" sz="3200" dirty="0"/>
              <a:t>Importance:</a:t>
            </a:r>
          </a:p>
          <a:p>
            <a:pPr lvl="1"/>
            <a:r>
              <a:rPr lang="en-US" sz="2800" dirty="0"/>
              <a:t>Provides visibility into network assets and vulnerabilities.</a:t>
            </a:r>
          </a:p>
          <a:p>
            <a:pPr marL="457200" lvl="1" indent="0">
              <a:buNone/>
            </a:pPr>
            <a:r>
              <a:rPr lang="en-US" sz="2800" dirty="0"/>
              <a:t>Essential for security assessments, vulnerability management, and compliance.</a:t>
            </a:r>
          </a:p>
          <a:p>
            <a:pPr lvl="1"/>
            <a:r>
              <a:rPr lang="en-US" sz="2800" dirty="0"/>
              <a:t>Helps in network planning, management, and optimization.</a:t>
            </a:r>
          </a:p>
          <a:p>
            <a:endParaRPr lang="en-US" dirty="0"/>
          </a:p>
        </p:txBody>
      </p:sp>
    </p:spTree>
    <p:extLst>
      <p:ext uri="{BB962C8B-B14F-4D97-AF65-F5344CB8AC3E}">
        <p14:creationId xmlns:p14="http://schemas.microsoft.com/office/powerpoint/2010/main" val="2005574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1D5C3-E38E-44D1-8142-224E3EEEA850}"/>
              </a:ext>
            </a:extLst>
          </p:cNvPr>
          <p:cNvSpPr>
            <a:spLocks noGrp="1"/>
          </p:cNvSpPr>
          <p:nvPr>
            <p:ph type="title"/>
          </p:nvPr>
        </p:nvSpPr>
        <p:spPr>
          <a:xfrm>
            <a:off x="711200" y="165100"/>
            <a:ext cx="10515600" cy="1325563"/>
          </a:xfrm>
        </p:spPr>
        <p:txBody>
          <a:bodyPr/>
          <a:lstStyle/>
          <a:p>
            <a:r>
              <a:rPr lang="en-US" b="1" dirty="0">
                <a:latin typeface="+mn-lt"/>
              </a:rPr>
              <a:t>Key Network Discovery Techniques</a:t>
            </a:r>
          </a:p>
        </p:txBody>
      </p:sp>
      <p:sp>
        <p:nvSpPr>
          <p:cNvPr id="3" name="Content Placeholder 2">
            <a:extLst>
              <a:ext uri="{FF2B5EF4-FFF2-40B4-BE49-F238E27FC236}">
                <a16:creationId xmlns:a16="http://schemas.microsoft.com/office/drawing/2014/main" id="{67EE9949-334F-4986-AF56-18C969904354}"/>
              </a:ext>
            </a:extLst>
          </p:cNvPr>
          <p:cNvSpPr>
            <a:spLocks noGrp="1"/>
          </p:cNvSpPr>
          <p:nvPr>
            <p:ph idx="1"/>
          </p:nvPr>
        </p:nvSpPr>
        <p:spPr>
          <a:xfrm>
            <a:off x="825500" y="1282700"/>
            <a:ext cx="10839450" cy="5365750"/>
          </a:xfrm>
        </p:spPr>
        <p:txBody>
          <a:bodyPr>
            <a:normAutofit fontScale="55000" lnSpcReduction="20000"/>
          </a:bodyPr>
          <a:lstStyle/>
          <a:p>
            <a:pPr>
              <a:lnSpc>
                <a:spcPct val="120000"/>
              </a:lnSpc>
              <a:buFont typeface="+mj-lt"/>
              <a:buAutoNum type="arabicPeriod"/>
            </a:pPr>
            <a:r>
              <a:rPr lang="en-US" sz="4100" b="1" dirty="0"/>
              <a:t>Active Scanning</a:t>
            </a:r>
          </a:p>
          <a:p>
            <a:pPr lvl="1">
              <a:lnSpc>
                <a:spcPct val="120000"/>
              </a:lnSpc>
              <a:buFont typeface="+mj-lt"/>
              <a:buAutoNum type="arabicPeriod"/>
            </a:pPr>
            <a:r>
              <a:rPr lang="en-US" sz="4000" dirty="0"/>
              <a:t>Description: Sends packets to various IP addresses to discover devices and open ports.</a:t>
            </a:r>
            <a:endParaRPr lang="en-US" sz="3700" dirty="0"/>
          </a:p>
          <a:p>
            <a:pPr marL="742950" lvl="1" indent="-285750">
              <a:lnSpc>
                <a:spcPct val="120000"/>
              </a:lnSpc>
              <a:buFont typeface="+mj-lt"/>
              <a:buAutoNum type="arabicPeriod"/>
            </a:pPr>
            <a:r>
              <a:rPr lang="en-US" sz="3600" dirty="0"/>
              <a:t>Tools: Nmap, Angry IP Scanner</a:t>
            </a:r>
            <a:endParaRPr lang="ar-EG" sz="3600" dirty="0"/>
          </a:p>
          <a:p>
            <a:pPr marL="742950" lvl="1" indent="-285750">
              <a:lnSpc>
                <a:spcPct val="120000"/>
              </a:lnSpc>
              <a:buFont typeface="+mj-lt"/>
              <a:buAutoNum type="arabicPeriod"/>
            </a:pPr>
            <a:endParaRPr lang="en-US" sz="3600" dirty="0"/>
          </a:p>
          <a:p>
            <a:pPr>
              <a:lnSpc>
                <a:spcPct val="120000"/>
              </a:lnSpc>
              <a:buFont typeface="+mj-lt"/>
              <a:buAutoNum type="arabicPeriod"/>
            </a:pPr>
            <a:r>
              <a:rPr lang="en-US" sz="4100" b="1" dirty="0"/>
              <a:t>Passive Scanning</a:t>
            </a:r>
          </a:p>
          <a:p>
            <a:pPr lvl="1">
              <a:lnSpc>
                <a:spcPct val="120000"/>
              </a:lnSpc>
              <a:buFont typeface="+mj-lt"/>
              <a:buAutoNum type="arabicPeriod"/>
            </a:pPr>
            <a:r>
              <a:rPr lang="en-US" sz="4000" dirty="0"/>
              <a:t>Description: Monitors network traffic to identify devices and services without active probing.</a:t>
            </a:r>
            <a:endParaRPr lang="en-US" sz="3700" dirty="0"/>
          </a:p>
          <a:p>
            <a:pPr marL="742950" lvl="1" indent="-285750">
              <a:lnSpc>
                <a:spcPct val="120000"/>
              </a:lnSpc>
              <a:buFont typeface="+mj-lt"/>
              <a:buAutoNum type="arabicPeriod"/>
            </a:pPr>
            <a:r>
              <a:rPr lang="en-US" sz="3600" dirty="0"/>
              <a:t>Tools: Wireshark, PRTG Network Monitor</a:t>
            </a:r>
          </a:p>
          <a:p>
            <a:pPr marL="742950" lvl="1" indent="-285750">
              <a:lnSpc>
                <a:spcPct val="120000"/>
              </a:lnSpc>
              <a:buFont typeface="+mj-lt"/>
              <a:buAutoNum type="arabicPeriod"/>
            </a:pPr>
            <a:endParaRPr lang="en-US" sz="3600" dirty="0"/>
          </a:p>
          <a:p>
            <a:pPr>
              <a:lnSpc>
                <a:spcPct val="120000"/>
              </a:lnSpc>
              <a:buFont typeface="+mj-lt"/>
              <a:buAutoNum type="arabicPeriod"/>
            </a:pPr>
            <a:r>
              <a:rPr lang="en-US" sz="4100" b="1" dirty="0"/>
              <a:t>Network Mapping</a:t>
            </a:r>
          </a:p>
          <a:p>
            <a:pPr lvl="1">
              <a:lnSpc>
                <a:spcPct val="120000"/>
              </a:lnSpc>
              <a:buFont typeface="+mj-lt"/>
              <a:buAutoNum type="arabicPeriod"/>
            </a:pPr>
            <a:r>
              <a:rPr lang="en-US" sz="4000" dirty="0"/>
              <a:t>Description: Creates a visual representation of the network topology to identify potential vulnerabilities.</a:t>
            </a:r>
            <a:endParaRPr lang="en-US" sz="3700" dirty="0"/>
          </a:p>
          <a:p>
            <a:pPr marL="742950" lvl="1" indent="-285750">
              <a:lnSpc>
                <a:spcPct val="120000"/>
              </a:lnSpc>
              <a:buFont typeface="+mj-lt"/>
              <a:buAutoNum type="arabicPeriod"/>
            </a:pPr>
            <a:r>
              <a:rPr lang="en-US" sz="3600" dirty="0"/>
              <a:t>Tools: SolarWinds Network Topology Mapper</a:t>
            </a:r>
          </a:p>
          <a:p>
            <a:endParaRPr lang="en-US" dirty="0"/>
          </a:p>
        </p:txBody>
      </p:sp>
    </p:spTree>
    <p:extLst>
      <p:ext uri="{BB962C8B-B14F-4D97-AF65-F5344CB8AC3E}">
        <p14:creationId xmlns:p14="http://schemas.microsoft.com/office/powerpoint/2010/main" val="2277605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2D93-4E57-8102-2D23-9F4FBBFC2986}"/>
              </a:ext>
            </a:extLst>
          </p:cNvPr>
          <p:cNvSpPr>
            <a:spLocks noGrp="1"/>
          </p:cNvSpPr>
          <p:nvPr>
            <p:ph type="title"/>
          </p:nvPr>
        </p:nvSpPr>
        <p:spPr>
          <a:xfrm>
            <a:off x="644525" y="174625"/>
            <a:ext cx="10515600" cy="1325563"/>
          </a:xfrm>
        </p:spPr>
        <p:txBody>
          <a:bodyPr>
            <a:normAutofit fontScale="90000"/>
          </a:bodyPr>
          <a:lstStyle/>
          <a:p>
            <a:r>
              <a:rPr lang="en-US" b="1" dirty="0">
                <a:latin typeface="+mn-lt"/>
              </a:rPr>
              <a:t>Network Discovery Role in Incident Response</a:t>
            </a:r>
            <a:br>
              <a:rPr lang="en-US" b="1" dirty="0"/>
            </a:br>
            <a:endParaRPr lang="en-US" dirty="0"/>
          </a:p>
        </p:txBody>
      </p:sp>
      <p:sp>
        <p:nvSpPr>
          <p:cNvPr id="3" name="Content Placeholder 2">
            <a:extLst>
              <a:ext uri="{FF2B5EF4-FFF2-40B4-BE49-F238E27FC236}">
                <a16:creationId xmlns:a16="http://schemas.microsoft.com/office/drawing/2014/main" id="{C65CC7B3-DE19-D2F2-88F9-EA70B7D2F2DC}"/>
              </a:ext>
            </a:extLst>
          </p:cNvPr>
          <p:cNvSpPr>
            <a:spLocks noGrp="1"/>
          </p:cNvSpPr>
          <p:nvPr>
            <p:ph idx="1"/>
          </p:nvPr>
        </p:nvSpPr>
        <p:spPr>
          <a:xfrm>
            <a:off x="644525" y="1117601"/>
            <a:ext cx="11026775" cy="5514974"/>
          </a:xfrm>
        </p:spPr>
        <p:txBody>
          <a:bodyPr>
            <a:normAutofit fontScale="77500" lnSpcReduction="20000"/>
          </a:bodyPr>
          <a:lstStyle/>
          <a:p>
            <a:pPr>
              <a:lnSpc>
                <a:spcPct val="160000"/>
              </a:lnSpc>
              <a:buFont typeface="Arial" panose="020B0604020202020204" pitchFamily="34" charset="0"/>
              <a:buChar char="•"/>
            </a:pPr>
            <a:r>
              <a:rPr lang="en-US" b="1" dirty="0"/>
              <a:t>Initial Assessment</a:t>
            </a:r>
            <a:r>
              <a:rPr lang="en-US" dirty="0"/>
              <a:t>: Quickly identifies affected devices and the scope of the incident.</a:t>
            </a:r>
          </a:p>
          <a:p>
            <a:pPr>
              <a:lnSpc>
                <a:spcPct val="160000"/>
              </a:lnSpc>
              <a:buFont typeface="Arial" panose="020B0604020202020204" pitchFamily="34" charset="0"/>
              <a:buChar char="•"/>
            </a:pPr>
            <a:r>
              <a:rPr lang="en-US" b="1" dirty="0"/>
              <a:t>Forensic Analysis</a:t>
            </a:r>
            <a:r>
              <a:rPr lang="en-US" dirty="0"/>
              <a:t>: Helps trace back the attack path and understand the impact.</a:t>
            </a:r>
          </a:p>
          <a:p>
            <a:pPr>
              <a:lnSpc>
                <a:spcPct val="160000"/>
              </a:lnSpc>
              <a:buFont typeface="Arial" panose="020B0604020202020204" pitchFamily="34" charset="0"/>
              <a:buChar char="•"/>
            </a:pPr>
            <a:r>
              <a:rPr lang="en-US" b="1" dirty="0"/>
              <a:t>Vulnerability Assessment</a:t>
            </a:r>
            <a:r>
              <a:rPr lang="en-US" dirty="0"/>
              <a:t>: Facilitates identifying unpatched systems and vulnerable services during a response.</a:t>
            </a:r>
          </a:p>
          <a:p>
            <a:pPr>
              <a:lnSpc>
                <a:spcPct val="160000"/>
              </a:lnSpc>
            </a:pPr>
            <a:r>
              <a:rPr lang="en-US" b="1" dirty="0"/>
              <a:t>Continuous Monitoring: </a:t>
            </a:r>
            <a:r>
              <a:rPr lang="en-US" dirty="0"/>
              <a:t>Regularly use network discovery techniques to stay ahead of threats.</a:t>
            </a:r>
            <a:endParaRPr lang="ar-EG" dirty="0"/>
          </a:p>
          <a:p>
            <a:pPr>
              <a:lnSpc>
                <a:spcPct val="160000"/>
              </a:lnSpc>
            </a:pPr>
            <a:r>
              <a:rPr lang="en-US" dirty="0"/>
              <a:t>Integration with SIEM: Incorporate findings into Security Information and Event Management (SIEM) systems for better incident response.</a:t>
            </a:r>
            <a:endParaRPr lang="ar-EG" dirty="0"/>
          </a:p>
          <a:p>
            <a:pPr>
              <a:lnSpc>
                <a:spcPct val="160000"/>
              </a:lnSpc>
            </a:pPr>
            <a:r>
              <a:rPr lang="en-US" b="1" dirty="0"/>
              <a:t>Documentation: </a:t>
            </a:r>
            <a:r>
              <a:rPr lang="en-US" dirty="0"/>
              <a:t>Keep detailed records of network configurations and changes for forensic readiness.</a:t>
            </a:r>
          </a:p>
        </p:txBody>
      </p:sp>
    </p:spTree>
    <p:extLst>
      <p:ext uri="{BB962C8B-B14F-4D97-AF65-F5344CB8AC3E}">
        <p14:creationId xmlns:p14="http://schemas.microsoft.com/office/powerpoint/2010/main" val="2488775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5ACD2-1229-12CB-D6D4-BB4F8CE9F326}"/>
              </a:ext>
            </a:extLst>
          </p:cNvPr>
          <p:cNvSpPr>
            <a:spLocks noGrp="1"/>
          </p:cNvSpPr>
          <p:nvPr>
            <p:ph type="title"/>
          </p:nvPr>
        </p:nvSpPr>
        <p:spPr>
          <a:xfrm>
            <a:off x="431800" y="153458"/>
            <a:ext cx="10515600" cy="1325563"/>
          </a:xfrm>
        </p:spPr>
        <p:txBody>
          <a:bodyPr/>
          <a:lstStyle/>
          <a:p>
            <a:r>
              <a:rPr lang="en-US" dirty="0"/>
              <a:t>Phases of Incident Response</a:t>
            </a:r>
          </a:p>
        </p:txBody>
      </p:sp>
      <p:pic>
        <p:nvPicPr>
          <p:cNvPr id="5" name="Content Placeholder 4">
            <a:extLst>
              <a:ext uri="{FF2B5EF4-FFF2-40B4-BE49-F238E27FC236}">
                <a16:creationId xmlns:a16="http://schemas.microsoft.com/office/drawing/2014/main" id="{5A63DD0C-1B2C-DF76-6849-1ADBBED757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5649" y="1605492"/>
            <a:ext cx="9502172" cy="4846108"/>
          </a:xfrm>
        </p:spPr>
      </p:pic>
    </p:spTree>
    <p:extLst>
      <p:ext uri="{BB962C8B-B14F-4D97-AF65-F5344CB8AC3E}">
        <p14:creationId xmlns:p14="http://schemas.microsoft.com/office/powerpoint/2010/main" val="3793067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DBC91-89A3-E712-E563-38D95A47C869}"/>
              </a:ext>
            </a:extLst>
          </p:cNvPr>
          <p:cNvSpPr>
            <a:spLocks noGrp="1"/>
          </p:cNvSpPr>
          <p:nvPr>
            <p:ph type="title"/>
          </p:nvPr>
        </p:nvSpPr>
        <p:spPr>
          <a:xfrm>
            <a:off x="609600" y="151871"/>
            <a:ext cx="10515600" cy="1325563"/>
          </a:xfrm>
        </p:spPr>
        <p:txBody>
          <a:bodyPr/>
          <a:lstStyle/>
          <a:p>
            <a:r>
              <a:rPr lang="en-US" b="1" dirty="0"/>
              <a:t>Cyber kill chain phases</a:t>
            </a:r>
          </a:p>
        </p:txBody>
      </p:sp>
      <p:pic>
        <p:nvPicPr>
          <p:cNvPr id="5" name="Content Placeholder 4">
            <a:extLst>
              <a:ext uri="{FF2B5EF4-FFF2-40B4-BE49-F238E27FC236}">
                <a16:creationId xmlns:a16="http://schemas.microsoft.com/office/drawing/2014/main" id="{F722B12E-F4A5-5ABE-A404-14B101624C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0776" y="1325034"/>
            <a:ext cx="8033247" cy="4999937"/>
          </a:xfrm>
        </p:spPr>
      </p:pic>
    </p:spTree>
    <p:extLst>
      <p:ext uri="{BB962C8B-B14F-4D97-AF65-F5344CB8AC3E}">
        <p14:creationId xmlns:p14="http://schemas.microsoft.com/office/powerpoint/2010/main" val="2969631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00946" y="1887878"/>
            <a:ext cx="7105650" cy="4524315"/>
          </a:xfrm>
          <a:prstGeom prst="rect">
            <a:avLst/>
          </a:prstGeom>
          <a:noFill/>
        </p:spPr>
        <p:txBody>
          <a:bodyPr wrap="square" rtlCol="0">
            <a:spAutoFit/>
          </a:bodyPr>
          <a:lstStyle/>
          <a:p>
            <a:pPr>
              <a:lnSpc>
                <a:spcPct val="200000"/>
              </a:lnSpc>
            </a:pPr>
            <a:r>
              <a:rPr lang="en-US" sz="2400" b="1" dirty="0"/>
              <a:t>Mohamed Samir Helmy Mohamed</a:t>
            </a:r>
            <a:endParaRPr lang="ar-EG" sz="2400" b="1" dirty="0"/>
          </a:p>
          <a:p>
            <a:pPr>
              <a:lnSpc>
                <a:spcPct val="200000"/>
              </a:lnSpc>
            </a:pPr>
            <a:r>
              <a:rPr lang="en-US" sz="2400" b="1" dirty="0"/>
              <a:t>Mohammad Hesham Mohammad Abdelhamed</a:t>
            </a:r>
            <a:endParaRPr lang="ar-EG" sz="2400" b="1" dirty="0"/>
          </a:p>
          <a:p>
            <a:pPr>
              <a:lnSpc>
                <a:spcPct val="200000"/>
              </a:lnSpc>
            </a:pPr>
            <a:r>
              <a:rPr lang="en-US" sz="2400" b="1" dirty="0"/>
              <a:t>Muhammad Soudi Yousef</a:t>
            </a:r>
          </a:p>
          <a:p>
            <a:pPr>
              <a:lnSpc>
                <a:spcPct val="200000"/>
              </a:lnSpc>
            </a:pPr>
            <a:r>
              <a:rPr lang="en-US" sz="2400" b="1" dirty="0"/>
              <a:t>Menna Mohamed Salman</a:t>
            </a:r>
            <a:br>
              <a:rPr lang="en-US" sz="2400" b="1" dirty="0"/>
            </a:br>
            <a:r>
              <a:rPr lang="en-US" sz="2400" b="1" dirty="0"/>
              <a:t>Mahmoud Badr Abdelhamid </a:t>
            </a:r>
          </a:p>
          <a:p>
            <a:pPr>
              <a:lnSpc>
                <a:spcPct val="200000"/>
              </a:lnSpc>
            </a:pPr>
            <a:r>
              <a:rPr lang="en-US" sz="2400" b="1" dirty="0"/>
              <a:t>Mohamed Mohsen Gamal</a:t>
            </a:r>
          </a:p>
        </p:txBody>
      </p:sp>
      <p:sp>
        <p:nvSpPr>
          <p:cNvPr id="2" name="TextBox 1"/>
          <p:cNvSpPr txBox="1"/>
          <p:nvPr/>
        </p:nvSpPr>
        <p:spPr>
          <a:xfrm>
            <a:off x="1300946" y="957859"/>
            <a:ext cx="3394840" cy="769441"/>
          </a:xfrm>
          <a:prstGeom prst="rect">
            <a:avLst/>
          </a:prstGeom>
          <a:solidFill>
            <a:schemeClr val="bg1"/>
          </a:solidFill>
        </p:spPr>
        <p:txBody>
          <a:bodyPr wrap="none" rtlCol="0">
            <a:spAutoFit/>
          </a:bodyPr>
          <a:lstStyle/>
          <a:p>
            <a:r>
              <a:rPr lang="en-US" sz="4400" b="1" dirty="0"/>
              <a:t>Presented by:</a:t>
            </a:r>
          </a:p>
        </p:txBody>
      </p:sp>
    </p:spTree>
    <p:extLst>
      <p:ext uri="{BB962C8B-B14F-4D97-AF65-F5344CB8AC3E}">
        <p14:creationId xmlns:p14="http://schemas.microsoft.com/office/powerpoint/2010/main" val="184064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380905" y="5160367"/>
            <a:ext cx="7234051" cy="948988"/>
          </a:xfrm>
          <a:prstGeom prst="rect">
            <a:avLst/>
          </a:prstGeom>
          <a:noFill/>
        </p:spPr>
        <p:txBody>
          <a:bodyPr wrap="square" lIns="0" tIns="0" rIns="0" bIns="0" rtlCol="0" anchor="t"/>
          <a:lstStyle/>
          <a:p>
            <a:pPr algn="l">
              <a:lnSpc>
                <a:spcPts val="3738"/>
              </a:lnSpc>
              <a:buNone/>
            </a:pPr>
            <a:r>
              <a:rPr lang="en-US" sz="3510" b="1" dirty="0">
                <a:solidFill>
                  <a:srgbClr val="0F3332"/>
                </a:solidFill>
                <a:latin typeface="Roboto" pitchFamily="34" charset="0"/>
                <a:ea typeface="Roboto" pitchFamily="34" charset="-122"/>
                <a:cs typeface="Roboto" pitchFamily="34" charset="-120"/>
              </a:rPr>
              <a:t>Incident Response Plan (IRP): Preparation and Implementation</a:t>
            </a:r>
            <a:endParaRPr lang="en-US" dirty="0"/>
          </a:p>
        </p:txBody>
      </p:sp>
      <p:sp>
        <p:nvSpPr>
          <p:cNvPr id="3" name="Object 2"/>
          <p:cNvSpPr/>
          <p:nvPr/>
        </p:nvSpPr>
        <p:spPr>
          <a:xfrm>
            <a:off x="380905" y="6217080"/>
            <a:ext cx="11608072" cy="204588"/>
          </a:xfrm>
          <a:prstGeom prst="rect">
            <a:avLst/>
          </a:prstGeom>
          <a:noFill/>
        </p:spPr>
        <p:txBody>
          <a:bodyPr wrap="square" lIns="0" tIns="0" rIns="0" bIns="0" rtlCol="0" anchor="t"/>
          <a:lstStyle/>
          <a:p>
            <a:pPr algn="l">
              <a:lnSpc>
                <a:spcPts val="1611"/>
              </a:lnSpc>
              <a:spcBef>
                <a:spcPts val="832"/>
              </a:spcBef>
              <a:buNone/>
            </a:pPr>
            <a:r>
              <a:rPr lang="en-US" sz="1119" kern="0" spc="22" dirty="0">
                <a:solidFill>
                  <a:srgbClr val="000000">
                    <a:alpha val="80000"/>
                  </a:srgbClr>
                </a:solidFill>
                <a:latin typeface="Lato" pitchFamily="34" charset="0"/>
                <a:ea typeface="Lato" pitchFamily="34" charset="-122"/>
                <a:cs typeface="Lato" pitchFamily="34" charset="-120"/>
              </a:rPr>
              <a:t>An introduction to the key elements and steps involved in preparing and implementing an effective Incident Response Plan to address security incidents and breaches.</a:t>
            </a:r>
            <a:endParaRPr lang="en-US" dirty="0"/>
          </a:p>
        </p:txBody>
      </p:sp>
      <p:pic>
        <p:nvPicPr>
          <p:cNvPr id="4" name="Object 3"/>
          <p:cNvPicPr>
            <a:picLocks noChangeAspect="1"/>
          </p:cNvPicPr>
          <p:nvPr/>
        </p:nvPicPr>
        <p:blipFill>
          <a:blip r:embed="rId3"/>
          <a:srcRect t="34346" b="34346"/>
          <a:stretch/>
        </p:blipFill>
        <p:spPr>
          <a:xfrm>
            <a:off x="0" y="0"/>
            <a:ext cx="12188952" cy="4761309"/>
          </a:xfrm>
          <a:prstGeom prst="rect">
            <a:avLst/>
          </a:prstGeom>
        </p:spPr>
      </p:pic>
    </p:spTree>
    <p:extLst>
      <p:ext uri="{BB962C8B-B14F-4D97-AF65-F5344CB8AC3E}">
        <p14:creationId xmlns:p14="http://schemas.microsoft.com/office/powerpoint/2010/main" val="12910232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476131" y="414234"/>
            <a:ext cx="12188952" cy="405604"/>
          </a:xfrm>
          <a:prstGeom prst="rect">
            <a:avLst/>
          </a:prstGeom>
          <a:noFill/>
        </p:spPr>
        <p:txBody>
          <a:bodyPr wrap="square" lIns="0" tIns="0" rIns="0" bIns="0" rtlCol="0" anchor="t"/>
          <a:lstStyle/>
          <a:p>
            <a:pPr algn="l">
              <a:lnSpc>
                <a:spcPts val="3195"/>
              </a:lnSpc>
              <a:buNone/>
            </a:pPr>
            <a:r>
              <a:rPr lang="en-US" sz="3000" b="1" dirty="0">
                <a:solidFill>
                  <a:srgbClr val="0F3332"/>
                </a:solidFill>
                <a:latin typeface="Roboto" pitchFamily="34" charset="0"/>
                <a:ea typeface="Roboto" pitchFamily="34" charset="-122"/>
                <a:cs typeface="Roboto" pitchFamily="34" charset="-120"/>
              </a:rPr>
              <a:t>Roles and Responsibilities</a:t>
            </a:r>
            <a:endParaRPr lang="en-US" dirty="0"/>
          </a:p>
        </p:txBody>
      </p:sp>
      <p:pic>
        <p:nvPicPr>
          <p:cNvPr id="3" name="Object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8116" y="1981895"/>
            <a:ext cx="847513" cy="904649"/>
          </a:xfrm>
          <a:prstGeom prst="rect">
            <a:avLst/>
          </a:prstGeom>
        </p:spPr>
      </p:pic>
      <p:sp>
        <p:nvSpPr>
          <p:cNvPr id="4" name="Object 3"/>
          <p:cNvSpPr/>
          <p:nvPr/>
        </p:nvSpPr>
        <p:spPr>
          <a:xfrm>
            <a:off x="382333" y="3218496"/>
            <a:ext cx="2639670" cy="265741"/>
          </a:xfrm>
          <a:prstGeom prst="rect">
            <a:avLst/>
          </a:prstGeom>
          <a:noFill/>
        </p:spPr>
        <p:txBody>
          <a:bodyPr wrap="square" lIns="0" tIns="0" rIns="0" bIns="0" rtlCol="0" anchor="t"/>
          <a:lstStyle/>
          <a:p>
            <a:pPr algn="ctr">
              <a:lnSpc>
                <a:spcPts val="2093"/>
              </a:lnSpc>
              <a:buNone/>
            </a:pPr>
            <a:r>
              <a:rPr lang="en-US" sz="1530" kern="0" spc="31" dirty="0">
                <a:solidFill>
                  <a:srgbClr val="0F3332"/>
                </a:solidFill>
                <a:latin typeface="Lato" pitchFamily="34" charset="0"/>
                <a:ea typeface="Lato" pitchFamily="34" charset="-122"/>
                <a:cs typeface="Lato" pitchFamily="34" charset="-120"/>
              </a:rPr>
              <a:t>Incident Responders</a:t>
            </a:r>
            <a:endParaRPr lang="en-US" dirty="0"/>
          </a:p>
        </p:txBody>
      </p:sp>
      <p:sp>
        <p:nvSpPr>
          <p:cNvPr id="5" name="Object 4"/>
          <p:cNvSpPr/>
          <p:nvPr/>
        </p:nvSpPr>
        <p:spPr>
          <a:xfrm>
            <a:off x="382333" y="3554020"/>
            <a:ext cx="2639670" cy="1165033"/>
          </a:xfrm>
          <a:prstGeom prst="rect">
            <a:avLst/>
          </a:prstGeom>
          <a:noFill/>
        </p:spPr>
        <p:txBody>
          <a:bodyPr wrap="square" lIns="0" tIns="0" rIns="0" bIns="0" rtlCol="0" anchor="t"/>
          <a:lstStyle/>
          <a:p>
            <a:pPr algn="ctr">
              <a:lnSpc>
                <a:spcPts val="1836"/>
              </a:lnSpc>
              <a:spcBef>
                <a:spcPts val="539"/>
              </a:spcBef>
              <a:buNone/>
            </a:pPr>
            <a:r>
              <a:rPr lang="en-US" sz="1275" kern="0" spc="26" dirty="0">
                <a:solidFill>
                  <a:srgbClr val="000000">
                    <a:alpha val="80000"/>
                  </a:srgbClr>
                </a:solidFill>
                <a:latin typeface="Lato" pitchFamily="34" charset="0"/>
                <a:ea typeface="Lato" pitchFamily="34" charset="-122"/>
                <a:cs typeface="Lato" pitchFamily="34" charset="-120"/>
              </a:rPr>
              <a:t>Responsible for coordinating the immediate response to the incident, including containment, investigation, and mitigation efforts.</a:t>
            </a:r>
            <a:endParaRPr lang="en-US" dirty="0"/>
          </a:p>
        </p:txBody>
      </p:sp>
      <p:pic>
        <p:nvPicPr>
          <p:cNvPr id="6" name="Object 5"/>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38926" y="2037697"/>
            <a:ext cx="1180805" cy="790377"/>
          </a:xfrm>
          <a:prstGeom prst="rect">
            <a:avLst/>
          </a:prstGeom>
        </p:spPr>
      </p:pic>
      <p:sp>
        <p:nvSpPr>
          <p:cNvPr id="7" name="Object 6"/>
          <p:cNvSpPr/>
          <p:nvPr/>
        </p:nvSpPr>
        <p:spPr>
          <a:xfrm>
            <a:off x="3289589" y="3218496"/>
            <a:ext cx="2681569" cy="265741"/>
          </a:xfrm>
          <a:prstGeom prst="rect">
            <a:avLst/>
          </a:prstGeom>
          <a:noFill/>
        </p:spPr>
        <p:txBody>
          <a:bodyPr wrap="square" lIns="0" tIns="0" rIns="0" bIns="0" rtlCol="0" anchor="t"/>
          <a:lstStyle/>
          <a:p>
            <a:pPr algn="ctr">
              <a:lnSpc>
                <a:spcPts val="2093"/>
              </a:lnSpc>
              <a:buNone/>
            </a:pPr>
            <a:r>
              <a:rPr lang="en-US" sz="1530" kern="0" spc="31" dirty="0">
                <a:solidFill>
                  <a:srgbClr val="0F3332"/>
                </a:solidFill>
                <a:latin typeface="Lato" pitchFamily="34" charset="0"/>
                <a:ea typeface="Lato" pitchFamily="34" charset="-122"/>
                <a:cs typeface="Lato" pitchFamily="34" charset="-120"/>
              </a:rPr>
              <a:t>Security Analysts</a:t>
            </a:r>
            <a:endParaRPr lang="en-US" dirty="0"/>
          </a:p>
        </p:txBody>
      </p:sp>
      <p:sp>
        <p:nvSpPr>
          <p:cNvPr id="8" name="Object 7"/>
          <p:cNvSpPr/>
          <p:nvPr/>
        </p:nvSpPr>
        <p:spPr>
          <a:xfrm>
            <a:off x="3289589" y="3554020"/>
            <a:ext cx="2681569" cy="932026"/>
          </a:xfrm>
          <a:prstGeom prst="rect">
            <a:avLst/>
          </a:prstGeom>
          <a:noFill/>
        </p:spPr>
        <p:txBody>
          <a:bodyPr wrap="square" lIns="0" tIns="0" rIns="0" bIns="0" rtlCol="0" anchor="t"/>
          <a:lstStyle/>
          <a:p>
            <a:pPr algn="ctr">
              <a:lnSpc>
                <a:spcPts val="1836"/>
              </a:lnSpc>
              <a:spcBef>
                <a:spcPts val="539"/>
              </a:spcBef>
              <a:buNone/>
            </a:pPr>
            <a:r>
              <a:rPr lang="en-US" sz="1275" kern="0" spc="26" dirty="0">
                <a:solidFill>
                  <a:srgbClr val="000000">
                    <a:alpha val="80000"/>
                  </a:srgbClr>
                </a:solidFill>
                <a:latin typeface="Lato" pitchFamily="34" charset="0"/>
                <a:ea typeface="Lato" pitchFamily="34" charset="-122"/>
                <a:cs typeface="Lato" pitchFamily="34" charset="-120"/>
              </a:rPr>
              <a:t>Responsible for analyzing security data, identifying threats, and providing recommendations to improve security posture.</a:t>
            </a:r>
            <a:endParaRPr lang="en-US" dirty="0"/>
          </a:p>
        </p:txBody>
      </p:sp>
      <p:pic>
        <p:nvPicPr>
          <p:cNvPr id="9" name="Object 8"/>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23799" y="2071169"/>
            <a:ext cx="676106" cy="714196"/>
          </a:xfrm>
          <a:prstGeom prst="rect">
            <a:avLst/>
          </a:prstGeom>
        </p:spPr>
      </p:pic>
      <p:sp>
        <p:nvSpPr>
          <p:cNvPr id="10" name="Object 9"/>
          <p:cNvSpPr/>
          <p:nvPr/>
        </p:nvSpPr>
        <p:spPr>
          <a:xfrm>
            <a:off x="6243981" y="3218496"/>
            <a:ext cx="2629195" cy="265741"/>
          </a:xfrm>
          <a:prstGeom prst="rect">
            <a:avLst/>
          </a:prstGeom>
          <a:noFill/>
        </p:spPr>
        <p:txBody>
          <a:bodyPr wrap="square" lIns="0" tIns="0" rIns="0" bIns="0" rtlCol="0" anchor="t"/>
          <a:lstStyle/>
          <a:p>
            <a:pPr algn="ctr">
              <a:lnSpc>
                <a:spcPts val="2093"/>
              </a:lnSpc>
              <a:buNone/>
            </a:pPr>
            <a:r>
              <a:rPr lang="en-US" sz="1530" kern="0" spc="31" dirty="0">
                <a:solidFill>
                  <a:srgbClr val="0F3332"/>
                </a:solidFill>
                <a:latin typeface="Lato" pitchFamily="34" charset="0"/>
                <a:ea typeface="Lato" pitchFamily="34" charset="-122"/>
                <a:cs typeface="Lato" pitchFamily="34" charset="-120"/>
              </a:rPr>
              <a:t>System Administrators</a:t>
            </a:r>
            <a:endParaRPr lang="en-US" dirty="0"/>
          </a:p>
        </p:txBody>
      </p:sp>
      <p:sp>
        <p:nvSpPr>
          <p:cNvPr id="11" name="Object 10"/>
          <p:cNvSpPr/>
          <p:nvPr/>
        </p:nvSpPr>
        <p:spPr>
          <a:xfrm>
            <a:off x="6243981" y="3554020"/>
            <a:ext cx="2629195" cy="1398039"/>
          </a:xfrm>
          <a:prstGeom prst="rect">
            <a:avLst/>
          </a:prstGeom>
          <a:noFill/>
        </p:spPr>
        <p:txBody>
          <a:bodyPr wrap="square" lIns="0" tIns="0" rIns="0" bIns="0" rtlCol="0" anchor="t"/>
          <a:lstStyle/>
          <a:p>
            <a:pPr algn="ctr">
              <a:lnSpc>
                <a:spcPts val="1836"/>
              </a:lnSpc>
              <a:spcBef>
                <a:spcPts val="539"/>
              </a:spcBef>
              <a:buNone/>
            </a:pPr>
            <a:r>
              <a:rPr lang="en-US" sz="1275" kern="0" spc="26" dirty="0">
                <a:solidFill>
                  <a:srgbClr val="000000">
                    <a:alpha val="80000"/>
                  </a:srgbClr>
                </a:solidFill>
                <a:latin typeface="Lato" pitchFamily="34" charset="0"/>
                <a:ea typeface="Lato" pitchFamily="34" charset="-122"/>
                <a:cs typeface="Lato" pitchFamily="34" charset="-120"/>
              </a:rPr>
              <a:t>Responsible for maintaining and securing the systems and infrastructure involved in the incident, and providing technical support to the incident response team.</a:t>
            </a:r>
            <a:endParaRPr lang="en-US" dirty="0"/>
          </a:p>
        </p:txBody>
      </p:sp>
      <p:pic>
        <p:nvPicPr>
          <p:cNvPr id="12" name="Object 11"/>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96211" y="2082329"/>
            <a:ext cx="790377" cy="704674"/>
          </a:xfrm>
          <a:prstGeom prst="rect">
            <a:avLst/>
          </a:prstGeom>
        </p:spPr>
      </p:pic>
      <p:sp>
        <p:nvSpPr>
          <p:cNvPr id="13" name="Object 12"/>
          <p:cNvSpPr/>
          <p:nvPr/>
        </p:nvSpPr>
        <p:spPr>
          <a:xfrm>
            <a:off x="9151237" y="3218496"/>
            <a:ext cx="2671095" cy="265741"/>
          </a:xfrm>
          <a:prstGeom prst="rect">
            <a:avLst/>
          </a:prstGeom>
          <a:noFill/>
        </p:spPr>
        <p:txBody>
          <a:bodyPr wrap="square" lIns="0" tIns="0" rIns="0" bIns="0" rtlCol="0" anchor="t"/>
          <a:lstStyle/>
          <a:p>
            <a:pPr algn="ctr">
              <a:lnSpc>
                <a:spcPts val="2093"/>
              </a:lnSpc>
              <a:buNone/>
            </a:pPr>
            <a:r>
              <a:rPr lang="en-US" sz="1530" kern="0" spc="31" dirty="0">
                <a:solidFill>
                  <a:srgbClr val="0F3332"/>
                </a:solidFill>
                <a:latin typeface="Lato" pitchFamily="34" charset="0"/>
                <a:ea typeface="Lato" pitchFamily="34" charset="-122"/>
                <a:cs typeface="Lato" pitchFamily="34" charset="-120"/>
              </a:rPr>
              <a:t>Management</a:t>
            </a:r>
            <a:endParaRPr lang="en-US" dirty="0"/>
          </a:p>
        </p:txBody>
      </p:sp>
      <p:sp>
        <p:nvSpPr>
          <p:cNvPr id="14" name="Object 13"/>
          <p:cNvSpPr/>
          <p:nvPr/>
        </p:nvSpPr>
        <p:spPr>
          <a:xfrm>
            <a:off x="9151237" y="3554020"/>
            <a:ext cx="2671095" cy="1398039"/>
          </a:xfrm>
          <a:prstGeom prst="rect">
            <a:avLst/>
          </a:prstGeom>
          <a:noFill/>
        </p:spPr>
        <p:txBody>
          <a:bodyPr wrap="square" lIns="0" tIns="0" rIns="0" bIns="0" rtlCol="0" anchor="t"/>
          <a:lstStyle/>
          <a:p>
            <a:pPr algn="ctr">
              <a:lnSpc>
                <a:spcPts val="1836"/>
              </a:lnSpc>
              <a:spcBef>
                <a:spcPts val="539"/>
              </a:spcBef>
              <a:buNone/>
            </a:pPr>
            <a:r>
              <a:rPr lang="en-US" sz="1275" kern="0" spc="26" dirty="0">
                <a:solidFill>
                  <a:srgbClr val="000000">
                    <a:alpha val="80000"/>
                  </a:srgbClr>
                </a:solidFill>
                <a:latin typeface="Lato" pitchFamily="34" charset="0"/>
                <a:ea typeface="Lato" pitchFamily="34" charset="-122"/>
                <a:cs typeface="Lato" pitchFamily="34" charset="-120"/>
              </a:rPr>
              <a:t>Responsible for providing strategic direction, resources, and decision-making authority to the incident response team, as well as communicating with stakeholders.</a:t>
            </a:r>
            <a:endParaRPr lang="en-US" dirty="0"/>
          </a:p>
        </p:txBody>
      </p:sp>
      <p:sp>
        <p:nvSpPr>
          <p:cNvPr id="15" name="Object 14"/>
          <p:cNvSpPr/>
          <p:nvPr/>
        </p:nvSpPr>
        <p:spPr>
          <a:xfrm>
            <a:off x="0" y="5580255"/>
            <a:ext cx="12188952" cy="1276031"/>
          </a:xfrm>
          <a:prstGeom prst="rect">
            <a:avLst/>
          </a:prstGeom>
          <a:solidFill>
            <a:srgbClr val="E6D69A"/>
          </a:solidFill>
        </p:spPr>
        <p:txBody>
          <a:bodyPr/>
          <a:lstStyle/>
          <a:p>
            <a:endParaRPr lang="en-US"/>
          </a:p>
        </p:txBody>
      </p:sp>
      <p:sp>
        <p:nvSpPr>
          <p:cNvPr id="16" name="Object 15"/>
          <p:cNvSpPr/>
          <p:nvPr/>
        </p:nvSpPr>
        <p:spPr>
          <a:xfrm>
            <a:off x="1345591" y="5877688"/>
            <a:ext cx="9497771" cy="664203"/>
          </a:xfrm>
          <a:prstGeom prst="rect">
            <a:avLst/>
          </a:prstGeom>
          <a:noFill/>
        </p:spPr>
        <p:txBody>
          <a:bodyPr wrap="square" lIns="0" tIns="0" rIns="0" bIns="0" rtlCol="0" anchor="t"/>
          <a:lstStyle/>
          <a:p>
            <a:pPr algn="ctr">
              <a:lnSpc>
                <a:spcPts val="2616"/>
              </a:lnSpc>
              <a:buNone/>
            </a:pPr>
            <a:r>
              <a:rPr lang="en-US" sz="1913" kern="0" spc="38" dirty="0">
                <a:solidFill>
                  <a:srgbClr val="0F3332"/>
                </a:solidFill>
                <a:latin typeface="Lato" pitchFamily="34" charset="0"/>
                <a:ea typeface="Lato" pitchFamily="34" charset="-122"/>
                <a:cs typeface="Lato" pitchFamily="34" charset="-120"/>
              </a:rPr>
              <a:t>Clearly defining the roles and responsibilities of each individual involved in the incident response process is crucial for an effective and coordinated response.</a:t>
            </a:r>
            <a:endParaRPr lang="en-US" dirty="0"/>
          </a:p>
        </p:txBody>
      </p:sp>
    </p:spTree>
    <p:extLst>
      <p:ext uri="{BB962C8B-B14F-4D97-AF65-F5344CB8AC3E}">
        <p14:creationId xmlns:p14="http://schemas.microsoft.com/office/powerpoint/2010/main" val="1346864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1"/>
          <p:cNvSpPr/>
          <p:nvPr/>
        </p:nvSpPr>
        <p:spPr>
          <a:xfrm>
            <a:off x="476131" y="414234"/>
            <a:ext cx="12188952" cy="405604"/>
          </a:xfrm>
          <a:prstGeom prst="rect">
            <a:avLst/>
          </a:prstGeom>
          <a:noFill/>
        </p:spPr>
        <p:txBody>
          <a:bodyPr wrap="square" lIns="0" tIns="0" rIns="0" bIns="0" rtlCol="0" anchor="t"/>
          <a:lstStyle/>
          <a:p>
            <a:pPr algn="l">
              <a:lnSpc>
                <a:spcPts val="3195"/>
              </a:lnSpc>
              <a:buNone/>
            </a:pPr>
            <a:r>
              <a:rPr lang="en-US" sz="3000" b="1" dirty="0">
                <a:solidFill>
                  <a:srgbClr val="FFFFFF"/>
                </a:solidFill>
                <a:latin typeface="Roboto" pitchFamily="34" charset="0"/>
                <a:ea typeface="Roboto" pitchFamily="34" charset="-122"/>
                <a:cs typeface="Roboto" pitchFamily="34" charset="-120"/>
              </a:rPr>
              <a:t>Communication Protocols</a:t>
            </a:r>
            <a:endParaRPr lang="en-US" dirty="0"/>
          </a:p>
        </p:txBody>
      </p:sp>
      <p:pic>
        <p:nvPicPr>
          <p:cNvPr id="3" name="Object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84808" y="1724189"/>
            <a:ext cx="342814" cy="457086"/>
          </a:xfrm>
          <a:prstGeom prst="rect">
            <a:avLst/>
          </a:prstGeom>
        </p:spPr>
      </p:pic>
      <p:sp>
        <p:nvSpPr>
          <p:cNvPr id="4" name="Object 3"/>
          <p:cNvSpPr/>
          <p:nvPr/>
        </p:nvSpPr>
        <p:spPr>
          <a:xfrm>
            <a:off x="1999750" y="1523470"/>
            <a:ext cx="4242327" cy="265741"/>
          </a:xfrm>
          <a:prstGeom prst="rect">
            <a:avLst/>
          </a:prstGeom>
          <a:noFill/>
        </p:spPr>
        <p:txBody>
          <a:bodyPr wrap="square" lIns="0" tIns="0" rIns="0" bIns="0" rtlCol="0" anchor="t"/>
          <a:lstStyle/>
          <a:p>
            <a:pPr algn="l">
              <a:lnSpc>
                <a:spcPts val="2093"/>
              </a:lnSpc>
              <a:buNone/>
            </a:pPr>
            <a:r>
              <a:rPr lang="en-US" sz="1530" kern="0" spc="31" dirty="0">
                <a:solidFill>
                  <a:srgbClr val="FFFFFF"/>
                </a:solidFill>
                <a:latin typeface="Lato" pitchFamily="34" charset="0"/>
                <a:ea typeface="Lato" pitchFamily="34" charset="-122"/>
                <a:cs typeface="Lato" pitchFamily="34" charset="-120"/>
              </a:rPr>
              <a:t>Reporting Procedures</a:t>
            </a:r>
            <a:endParaRPr lang="en-US" dirty="0"/>
          </a:p>
        </p:txBody>
      </p:sp>
      <p:sp>
        <p:nvSpPr>
          <p:cNvPr id="5" name="Object 4"/>
          <p:cNvSpPr/>
          <p:nvPr/>
        </p:nvSpPr>
        <p:spPr>
          <a:xfrm>
            <a:off x="1999750" y="1858994"/>
            <a:ext cx="4242327" cy="699020"/>
          </a:xfrm>
          <a:prstGeom prst="rect">
            <a:avLst/>
          </a:prstGeom>
          <a:noFill/>
        </p:spPr>
        <p:txBody>
          <a:bodyPr wrap="square" lIns="0" tIns="0" rIns="0" bIns="0" rtlCol="0" anchor="t"/>
          <a:lstStyle/>
          <a:p>
            <a:pPr algn="l">
              <a:lnSpc>
                <a:spcPts val="1836"/>
              </a:lnSpc>
              <a:spcBef>
                <a:spcPts val="539"/>
              </a:spcBef>
              <a:buNone/>
            </a:pPr>
            <a:r>
              <a:rPr lang="en-US" sz="1275" kern="0" spc="26" dirty="0">
                <a:solidFill>
                  <a:srgbClr val="FFFFFF">
                    <a:alpha val="90000"/>
                  </a:srgbClr>
                </a:solidFill>
                <a:latin typeface="Lato" pitchFamily="34" charset="0"/>
                <a:ea typeface="Lato" pitchFamily="34" charset="-122"/>
                <a:cs typeface="Lato" pitchFamily="34" charset="-120"/>
              </a:rPr>
              <a:t>Establish clear guidelines for how to report security incidents, including designated points of contact, communication channels, and required information.</a:t>
            </a:r>
            <a:endParaRPr lang="en-US" dirty="0"/>
          </a:p>
        </p:txBody>
      </p:sp>
      <p:pic>
        <p:nvPicPr>
          <p:cNvPr id="6" name="Object 5"/>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18286" y="3135173"/>
            <a:ext cx="285679" cy="418995"/>
          </a:xfrm>
          <a:prstGeom prst="rect">
            <a:avLst/>
          </a:prstGeom>
        </p:spPr>
      </p:pic>
      <p:sp>
        <p:nvSpPr>
          <p:cNvPr id="7" name="Object 6"/>
          <p:cNvSpPr/>
          <p:nvPr/>
        </p:nvSpPr>
        <p:spPr>
          <a:xfrm>
            <a:off x="1999750" y="2923295"/>
            <a:ext cx="4242327" cy="265741"/>
          </a:xfrm>
          <a:prstGeom prst="rect">
            <a:avLst/>
          </a:prstGeom>
          <a:noFill/>
        </p:spPr>
        <p:txBody>
          <a:bodyPr wrap="square" lIns="0" tIns="0" rIns="0" bIns="0" rtlCol="0" anchor="t"/>
          <a:lstStyle/>
          <a:p>
            <a:pPr algn="l">
              <a:lnSpc>
                <a:spcPts val="2093"/>
              </a:lnSpc>
              <a:buNone/>
            </a:pPr>
            <a:r>
              <a:rPr lang="en-US" sz="1530" kern="0" spc="31" dirty="0">
                <a:solidFill>
                  <a:srgbClr val="FFFFFF"/>
                </a:solidFill>
                <a:latin typeface="Lato" pitchFamily="34" charset="0"/>
                <a:ea typeface="Lato" pitchFamily="34" charset="-122"/>
                <a:cs typeface="Lato" pitchFamily="34" charset="-120"/>
              </a:rPr>
              <a:t>Escalation Matrix</a:t>
            </a:r>
            <a:endParaRPr lang="en-US" dirty="0"/>
          </a:p>
        </p:txBody>
      </p:sp>
      <p:sp>
        <p:nvSpPr>
          <p:cNvPr id="8" name="Object 7"/>
          <p:cNvSpPr/>
          <p:nvPr/>
        </p:nvSpPr>
        <p:spPr>
          <a:xfrm>
            <a:off x="1999750" y="3258819"/>
            <a:ext cx="4242327" cy="699020"/>
          </a:xfrm>
          <a:prstGeom prst="rect">
            <a:avLst/>
          </a:prstGeom>
          <a:noFill/>
        </p:spPr>
        <p:txBody>
          <a:bodyPr wrap="square" lIns="0" tIns="0" rIns="0" bIns="0" rtlCol="0" anchor="t"/>
          <a:lstStyle/>
          <a:p>
            <a:pPr algn="l">
              <a:lnSpc>
                <a:spcPts val="1836"/>
              </a:lnSpc>
              <a:spcBef>
                <a:spcPts val="539"/>
              </a:spcBef>
              <a:buNone/>
            </a:pPr>
            <a:r>
              <a:rPr lang="en-US" sz="1275" kern="0" spc="26" dirty="0">
                <a:solidFill>
                  <a:schemeClr val="bg1"/>
                </a:solidFill>
                <a:latin typeface="Lato" pitchFamily="34" charset="0"/>
                <a:ea typeface="Lato" pitchFamily="34" charset="-122"/>
                <a:cs typeface="Lato" pitchFamily="34" charset="-120"/>
              </a:rPr>
              <a:t>Develop an escalation matrix to determine when and how to elevate incident response activities to higher levels of management or specialized teams.</a:t>
            </a:r>
            <a:endParaRPr lang="en-US" dirty="0">
              <a:solidFill>
                <a:schemeClr val="bg1"/>
              </a:solidFill>
            </a:endParaRPr>
          </a:p>
        </p:txBody>
      </p:sp>
      <p:pic>
        <p:nvPicPr>
          <p:cNvPr id="9" name="Object 8"/>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22248" y="1724189"/>
            <a:ext cx="342814" cy="457086"/>
          </a:xfrm>
          <a:prstGeom prst="rect">
            <a:avLst/>
          </a:prstGeom>
        </p:spPr>
      </p:pic>
      <p:sp>
        <p:nvSpPr>
          <p:cNvPr id="10" name="Object 9"/>
          <p:cNvSpPr/>
          <p:nvPr/>
        </p:nvSpPr>
        <p:spPr>
          <a:xfrm>
            <a:off x="7237190" y="1523470"/>
            <a:ext cx="4242327" cy="265741"/>
          </a:xfrm>
          <a:prstGeom prst="rect">
            <a:avLst/>
          </a:prstGeom>
          <a:noFill/>
        </p:spPr>
        <p:txBody>
          <a:bodyPr wrap="square" lIns="0" tIns="0" rIns="0" bIns="0" rtlCol="0" anchor="t"/>
          <a:lstStyle/>
          <a:p>
            <a:pPr algn="l">
              <a:lnSpc>
                <a:spcPts val="2093"/>
              </a:lnSpc>
              <a:buNone/>
            </a:pPr>
            <a:r>
              <a:rPr lang="en-US" sz="1530" kern="0" spc="31" dirty="0">
                <a:solidFill>
                  <a:srgbClr val="FFFFFF"/>
                </a:solidFill>
                <a:latin typeface="Lato" pitchFamily="34" charset="0"/>
                <a:ea typeface="Lato" pitchFamily="34" charset="-122"/>
                <a:cs typeface="Lato" pitchFamily="34" charset="-120"/>
              </a:rPr>
              <a:t>Coordination Mechanisms</a:t>
            </a:r>
            <a:endParaRPr lang="en-US" dirty="0"/>
          </a:p>
        </p:txBody>
      </p:sp>
      <p:sp>
        <p:nvSpPr>
          <p:cNvPr id="11" name="Object 10"/>
          <p:cNvSpPr/>
          <p:nvPr/>
        </p:nvSpPr>
        <p:spPr>
          <a:xfrm>
            <a:off x="7237190" y="1858994"/>
            <a:ext cx="4242327" cy="932026"/>
          </a:xfrm>
          <a:prstGeom prst="rect">
            <a:avLst/>
          </a:prstGeom>
          <a:noFill/>
        </p:spPr>
        <p:txBody>
          <a:bodyPr wrap="square" lIns="0" tIns="0" rIns="0" bIns="0" rtlCol="0" anchor="t"/>
          <a:lstStyle/>
          <a:p>
            <a:pPr algn="l">
              <a:lnSpc>
                <a:spcPts val="1836"/>
              </a:lnSpc>
              <a:spcBef>
                <a:spcPts val="539"/>
              </a:spcBef>
              <a:buNone/>
            </a:pPr>
            <a:r>
              <a:rPr lang="en-US" sz="1275" kern="0" spc="26" dirty="0">
                <a:solidFill>
                  <a:srgbClr val="FFFFFF">
                    <a:alpha val="90000"/>
                  </a:srgbClr>
                </a:solidFill>
                <a:latin typeface="Lato" pitchFamily="34" charset="0"/>
                <a:ea typeface="Lato" pitchFamily="34" charset="-122"/>
                <a:cs typeface="Lato" pitchFamily="34" charset="-120"/>
              </a:rPr>
              <a:t>Implement coordination mechanisms, such as regular meetings, shared documentation, and communication tools, to ensure a cohesive and collaborative incident response effort.</a:t>
            </a:r>
            <a:endParaRPr lang="en-US" dirty="0"/>
          </a:p>
        </p:txBody>
      </p:sp>
      <p:pic>
        <p:nvPicPr>
          <p:cNvPr id="12" name="Object 11"/>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83217" y="3380455"/>
            <a:ext cx="418995" cy="390427"/>
          </a:xfrm>
          <a:prstGeom prst="rect">
            <a:avLst/>
          </a:prstGeom>
        </p:spPr>
      </p:pic>
      <p:sp>
        <p:nvSpPr>
          <p:cNvPr id="13" name="Object 12"/>
          <p:cNvSpPr/>
          <p:nvPr/>
        </p:nvSpPr>
        <p:spPr>
          <a:xfrm>
            <a:off x="7237190" y="3151838"/>
            <a:ext cx="4242327" cy="265741"/>
          </a:xfrm>
          <a:prstGeom prst="rect">
            <a:avLst/>
          </a:prstGeom>
          <a:noFill/>
        </p:spPr>
        <p:txBody>
          <a:bodyPr wrap="square" lIns="0" tIns="0" rIns="0" bIns="0" rtlCol="0" anchor="t"/>
          <a:lstStyle/>
          <a:p>
            <a:pPr algn="l">
              <a:lnSpc>
                <a:spcPts val="2093"/>
              </a:lnSpc>
              <a:buNone/>
            </a:pPr>
            <a:r>
              <a:rPr lang="en-US" sz="1530" kern="0" spc="31" dirty="0">
                <a:solidFill>
                  <a:srgbClr val="FFFFFF"/>
                </a:solidFill>
                <a:latin typeface="Lato" pitchFamily="34" charset="0"/>
                <a:ea typeface="Lato" pitchFamily="34" charset="-122"/>
                <a:cs typeface="Lato" pitchFamily="34" charset="-120"/>
              </a:rPr>
              <a:t>Incident Response Plan</a:t>
            </a:r>
            <a:endParaRPr lang="en-US" dirty="0"/>
          </a:p>
        </p:txBody>
      </p:sp>
      <p:sp>
        <p:nvSpPr>
          <p:cNvPr id="14" name="Object 13"/>
          <p:cNvSpPr/>
          <p:nvPr/>
        </p:nvSpPr>
        <p:spPr>
          <a:xfrm>
            <a:off x="7237190" y="3487362"/>
            <a:ext cx="4242327" cy="932026"/>
          </a:xfrm>
          <a:prstGeom prst="rect">
            <a:avLst/>
          </a:prstGeom>
          <a:noFill/>
        </p:spPr>
        <p:txBody>
          <a:bodyPr wrap="square" lIns="0" tIns="0" rIns="0" bIns="0" rtlCol="0" anchor="t"/>
          <a:lstStyle/>
          <a:p>
            <a:pPr algn="l">
              <a:lnSpc>
                <a:spcPts val="1836"/>
              </a:lnSpc>
              <a:spcBef>
                <a:spcPts val="539"/>
              </a:spcBef>
              <a:buNone/>
            </a:pPr>
            <a:r>
              <a:rPr lang="en-US" sz="1275" kern="0" spc="26" dirty="0">
                <a:solidFill>
                  <a:srgbClr val="FFFFFF">
                    <a:alpha val="90000"/>
                  </a:srgbClr>
                </a:solidFill>
                <a:latin typeface="Lato" pitchFamily="34" charset="0"/>
                <a:ea typeface="Lato" pitchFamily="34" charset="-122"/>
                <a:cs typeface="Lato" pitchFamily="34" charset="-120"/>
              </a:rPr>
              <a:t>Integrate incident response activities into a comprehensive plan that outlines the overall process, roles and responsibilities, and decision-making frameworks.</a:t>
            </a:r>
            <a:endParaRPr lang="en-US" dirty="0"/>
          </a:p>
        </p:txBody>
      </p:sp>
      <p:sp>
        <p:nvSpPr>
          <p:cNvPr id="15" name="Object 14"/>
          <p:cNvSpPr/>
          <p:nvPr/>
        </p:nvSpPr>
        <p:spPr>
          <a:xfrm>
            <a:off x="0" y="4923194"/>
            <a:ext cx="12188952" cy="1933092"/>
          </a:xfrm>
          <a:prstGeom prst="rect">
            <a:avLst/>
          </a:prstGeom>
          <a:solidFill>
            <a:srgbClr val="F1B434"/>
          </a:solidFill>
        </p:spPr>
        <p:txBody>
          <a:bodyPr/>
          <a:lstStyle/>
          <a:p>
            <a:endParaRPr lang="en-US"/>
          </a:p>
        </p:txBody>
      </p:sp>
      <p:sp>
        <p:nvSpPr>
          <p:cNvPr id="16" name="Object 15"/>
          <p:cNvSpPr/>
          <p:nvPr/>
        </p:nvSpPr>
        <p:spPr>
          <a:xfrm>
            <a:off x="874385" y="5220627"/>
            <a:ext cx="10440183" cy="1328405"/>
          </a:xfrm>
          <a:prstGeom prst="rect">
            <a:avLst/>
          </a:prstGeom>
          <a:noFill/>
        </p:spPr>
        <p:txBody>
          <a:bodyPr wrap="square" lIns="0" tIns="0" rIns="0" bIns="0" rtlCol="0" anchor="t"/>
          <a:lstStyle/>
          <a:p>
            <a:pPr algn="ctr">
              <a:lnSpc>
                <a:spcPts val="2616"/>
              </a:lnSpc>
              <a:buNone/>
            </a:pPr>
            <a:r>
              <a:rPr lang="en-US" sz="1913" kern="0" spc="38" dirty="0">
                <a:solidFill>
                  <a:srgbClr val="0F3332"/>
                </a:solidFill>
                <a:latin typeface="Lato" pitchFamily="34" charset="0"/>
                <a:ea typeface="Lato" pitchFamily="34" charset="-122"/>
                <a:cs typeface="Lato" pitchFamily="34" charset="-120"/>
              </a:rPr>
              <a:t>Effective communication protocols are essential for a successful and coordinated incident response. By establishing clear reporting procedures, escalation mechanisms, and coordination processes, organizations can enhance their ability to detect, respond to, and mitigate security incidents in a timely and effective manner.</a:t>
            </a:r>
            <a:endParaRPr lang="en-US" dirty="0"/>
          </a:p>
        </p:txBody>
      </p:sp>
    </p:spTree>
    <p:extLst>
      <p:ext uri="{BB962C8B-B14F-4D97-AF65-F5344CB8AC3E}">
        <p14:creationId xmlns:p14="http://schemas.microsoft.com/office/powerpoint/2010/main" val="11267342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476131" y="414234"/>
            <a:ext cx="12188952" cy="405604"/>
          </a:xfrm>
          <a:prstGeom prst="rect">
            <a:avLst/>
          </a:prstGeom>
          <a:noFill/>
        </p:spPr>
        <p:txBody>
          <a:bodyPr wrap="square" lIns="0" tIns="0" rIns="0" bIns="0" rtlCol="0" anchor="t"/>
          <a:lstStyle/>
          <a:p>
            <a:pPr algn="l">
              <a:lnSpc>
                <a:spcPts val="3195"/>
              </a:lnSpc>
              <a:buNone/>
            </a:pPr>
            <a:r>
              <a:rPr lang="en-US" sz="3000" b="1" dirty="0">
                <a:solidFill>
                  <a:srgbClr val="0F3332"/>
                </a:solidFill>
                <a:latin typeface="Roboto" pitchFamily="34" charset="0"/>
                <a:ea typeface="Roboto" pitchFamily="34" charset="-122"/>
                <a:cs typeface="Roboto" pitchFamily="34" charset="-120"/>
              </a:rPr>
              <a:t>Escalation Procedures</a:t>
            </a:r>
            <a:endParaRPr lang="en-US" dirty="0"/>
          </a:p>
        </p:txBody>
      </p:sp>
      <p:sp>
        <p:nvSpPr>
          <p:cNvPr id="3" name="Object 2"/>
          <p:cNvSpPr/>
          <p:nvPr/>
        </p:nvSpPr>
        <p:spPr>
          <a:xfrm>
            <a:off x="952262" y="1619143"/>
            <a:ext cx="5446938" cy="4616833"/>
          </a:xfrm>
          <a:prstGeom prst="rect">
            <a:avLst/>
          </a:prstGeom>
          <a:noFill/>
        </p:spPr>
        <p:txBody>
          <a:bodyPr wrap="square" lIns="0" tIns="0" rIns="0" bIns="0" rtlCol="0" anchor="t"/>
          <a:lstStyle/>
          <a:p>
            <a:pPr marL="242900" indent="-242900" algn="l">
              <a:lnSpc>
                <a:spcPts val="2825"/>
              </a:lnSpc>
              <a:buSzPct val="100000"/>
              <a:buChar char="•"/>
            </a:pPr>
            <a:r>
              <a:rPr lang="en-US" sz="2066" kern="0" spc="41" dirty="0">
                <a:solidFill>
                  <a:srgbClr val="0F3332"/>
                </a:solidFill>
                <a:latin typeface="Lato" pitchFamily="34" charset="0"/>
                <a:ea typeface="Lato" pitchFamily="34" charset="-122"/>
                <a:cs typeface="Lato" pitchFamily="34" charset="-120"/>
              </a:rPr>
              <a:t>Define Incident Severity Levels</a:t>
            </a:r>
          </a:p>
          <a:p>
            <a:pPr lvl="1" algn="l">
              <a:lnSpc>
                <a:spcPts val="1901"/>
              </a:lnSpc>
              <a:spcBef>
                <a:spcPts val="216"/>
              </a:spcBef>
              <a:buNone/>
            </a:pPr>
            <a:r>
              <a:rPr lang="en-US" sz="1320" kern="0" spc="26" dirty="0">
                <a:solidFill>
                  <a:srgbClr val="000000">
                    <a:alpha val="80000"/>
                  </a:srgbClr>
                </a:solidFill>
                <a:latin typeface="Lato" pitchFamily="34" charset="0"/>
                <a:ea typeface="Lato" pitchFamily="34" charset="-122"/>
                <a:cs typeface="Lato" pitchFamily="34" charset="-120"/>
              </a:rPr>
              <a:t>Establish a clear classification system to categorize incidents based on factors such as impact, urgency, and potential consequences. This could include levels ranging from low-impact/low-priority to high-impact/critical.</a:t>
            </a:r>
          </a:p>
          <a:p>
            <a:pPr marL="242900" indent="-242900" algn="l">
              <a:lnSpc>
                <a:spcPts val="2825"/>
              </a:lnSpc>
              <a:spcBef>
                <a:spcPts val="2171"/>
              </a:spcBef>
              <a:buSzPct val="100000"/>
              <a:buChar char="•"/>
            </a:pPr>
            <a:r>
              <a:rPr lang="en-US" sz="2066" kern="0" spc="41" dirty="0">
                <a:solidFill>
                  <a:srgbClr val="0F3332"/>
                </a:solidFill>
                <a:latin typeface="Lato" pitchFamily="34" charset="0"/>
                <a:ea typeface="Lato" pitchFamily="34" charset="-122"/>
                <a:cs typeface="Lato" pitchFamily="34" charset="-120"/>
              </a:rPr>
              <a:t>Establish Notification Thresholds</a:t>
            </a:r>
          </a:p>
          <a:p>
            <a:pPr lvl="1" algn="l">
              <a:lnSpc>
                <a:spcPts val="1901"/>
              </a:lnSpc>
              <a:spcBef>
                <a:spcPts val="216"/>
              </a:spcBef>
              <a:buNone/>
            </a:pPr>
            <a:r>
              <a:rPr lang="en-US" sz="1320" kern="0" spc="26" dirty="0">
                <a:solidFill>
                  <a:srgbClr val="000000">
                    <a:alpha val="80000"/>
                  </a:srgbClr>
                </a:solidFill>
                <a:latin typeface="Lato" pitchFamily="34" charset="0"/>
                <a:ea typeface="Lato" pitchFamily="34" charset="-122"/>
                <a:cs typeface="Lato" pitchFamily="34" charset="-120"/>
              </a:rPr>
              <a:t>Determine the specific criteria that would trigger the escalation of an incident to the next level of management, such as the number of users affected, the business function disrupted, or the estimated financial or reputational impact.</a:t>
            </a:r>
          </a:p>
          <a:p>
            <a:pPr marL="242900" indent="-242900" algn="l">
              <a:lnSpc>
                <a:spcPts val="2825"/>
              </a:lnSpc>
              <a:spcBef>
                <a:spcPts val="2171"/>
              </a:spcBef>
              <a:buSzPct val="100000"/>
              <a:buChar char="•"/>
            </a:pPr>
            <a:r>
              <a:rPr lang="en-US" sz="2066" kern="0" spc="41" dirty="0">
                <a:solidFill>
                  <a:srgbClr val="0F3332"/>
                </a:solidFill>
                <a:latin typeface="Lato" pitchFamily="34" charset="0"/>
                <a:ea typeface="Lato" pitchFamily="34" charset="-122"/>
                <a:cs typeface="Lato" pitchFamily="34" charset="-120"/>
              </a:rPr>
              <a:t>Identify Escalation Contacts</a:t>
            </a:r>
          </a:p>
          <a:p>
            <a:pPr lvl="1" algn="l">
              <a:lnSpc>
                <a:spcPts val="1901"/>
              </a:lnSpc>
              <a:spcBef>
                <a:spcPts val="216"/>
              </a:spcBef>
              <a:buNone/>
            </a:pPr>
            <a:r>
              <a:rPr lang="en-US" sz="1320" kern="0" spc="26" dirty="0">
                <a:solidFill>
                  <a:srgbClr val="000000">
                    <a:alpha val="80000"/>
                  </a:srgbClr>
                </a:solidFill>
                <a:latin typeface="Lato" pitchFamily="34" charset="0"/>
                <a:ea typeface="Lato" pitchFamily="34" charset="-122"/>
                <a:cs typeface="Lato" pitchFamily="34" charset="-120"/>
              </a:rPr>
              <a:t>Maintain a up-to-date directory of key stakeholders and decision-makers who should be notified in the event of an escalated incident, along with their contact information and preferred communication channels.</a:t>
            </a:r>
            <a:endParaRPr lang="en-US" dirty="0"/>
          </a:p>
        </p:txBody>
      </p:sp>
      <p:sp>
        <p:nvSpPr>
          <p:cNvPr id="4" name="Object 3"/>
          <p:cNvSpPr/>
          <p:nvPr/>
        </p:nvSpPr>
        <p:spPr>
          <a:xfrm>
            <a:off x="6284928" y="1619143"/>
            <a:ext cx="5446938" cy="3225341"/>
          </a:xfrm>
          <a:prstGeom prst="rect">
            <a:avLst/>
          </a:prstGeom>
          <a:noFill/>
        </p:spPr>
        <p:txBody>
          <a:bodyPr wrap="square" lIns="0" tIns="0" rIns="0" bIns="0" rtlCol="0" anchor="t"/>
          <a:lstStyle/>
          <a:p>
            <a:pPr marL="242900" indent="-242900" algn="l">
              <a:lnSpc>
                <a:spcPts val="2825"/>
              </a:lnSpc>
              <a:buSzPct val="100000"/>
              <a:buChar char="•"/>
            </a:pPr>
            <a:r>
              <a:rPr lang="en-US" sz="2066" kern="0" spc="41" dirty="0">
                <a:solidFill>
                  <a:srgbClr val="0F3332"/>
                </a:solidFill>
                <a:latin typeface="Lato" pitchFamily="34" charset="0"/>
                <a:ea typeface="Lato" pitchFamily="34" charset="-122"/>
                <a:cs typeface="Lato" pitchFamily="34" charset="-120"/>
              </a:rPr>
              <a:t>Outline Escalation Workflow</a:t>
            </a:r>
          </a:p>
          <a:p>
            <a:pPr lvl="1" algn="l">
              <a:lnSpc>
                <a:spcPts val="1901"/>
              </a:lnSpc>
              <a:spcBef>
                <a:spcPts val="216"/>
              </a:spcBef>
              <a:buNone/>
            </a:pPr>
            <a:r>
              <a:rPr lang="en-US" sz="1320" kern="0" spc="26" dirty="0">
                <a:solidFill>
                  <a:srgbClr val="000000">
                    <a:alpha val="80000"/>
                  </a:srgbClr>
                </a:solidFill>
                <a:latin typeface="Lato" pitchFamily="34" charset="0"/>
                <a:ea typeface="Lato" pitchFamily="34" charset="-122"/>
                <a:cs typeface="Lato" pitchFamily="34" charset="-120"/>
              </a:rPr>
              <a:t>Document the step-by-step process for how incidents should be escalated, including who is responsible for initiating the escalation, the required approvals or authorizations, and the expected timeline for response and resolution.</a:t>
            </a:r>
          </a:p>
          <a:p>
            <a:pPr marL="242900" indent="-242900" algn="l">
              <a:lnSpc>
                <a:spcPts val="2825"/>
              </a:lnSpc>
              <a:spcBef>
                <a:spcPts val="2171"/>
              </a:spcBef>
              <a:buSzPct val="100000"/>
              <a:buChar char="•"/>
            </a:pPr>
            <a:r>
              <a:rPr lang="en-US" sz="2066" kern="0" spc="41" dirty="0">
                <a:solidFill>
                  <a:srgbClr val="0F3332"/>
                </a:solidFill>
                <a:latin typeface="Lato" pitchFamily="34" charset="0"/>
                <a:ea typeface="Lato" pitchFamily="34" charset="-122"/>
                <a:cs typeface="Lato" pitchFamily="34" charset="-120"/>
              </a:rPr>
              <a:t>Establish Communication Protocols</a:t>
            </a:r>
          </a:p>
          <a:p>
            <a:pPr lvl="1" algn="l">
              <a:lnSpc>
                <a:spcPts val="1901"/>
              </a:lnSpc>
              <a:spcBef>
                <a:spcPts val="216"/>
              </a:spcBef>
              <a:buNone/>
            </a:pPr>
            <a:r>
              <a:rPr lang="en-US" sz="1320" kern="0" spc="26" dirty="0">
                <a:solidFill>
                  <a:srgbClr val="000000">
                    <a:alpha val="80000"/>
                  </a:srgbClr>
                </a:solidFill>
                <a:latin typeface="Lato" pitchFamily="34" charset="0"/>
                <a:ea typeface="Lato" pitchFamily="34" charset="-122"/>
                <a:cs typeface="Lato" pitchFamily="34" charset="-120"/>
              </a:rPr>
              <a:t>Define clear guidelines for how information about escalated incidents should be communicated, including the frequency of updates, the level of detail to be provided, and the preferred communication methods (e.g., email, conference calls, status reports).</a:t>
            </a:r>
            <a:endParaRPr lang="en-US" dirty="0"/>
          </a:p>
        </p:txBody>
      </p:sp>
    </p:spTree>
    <p:extLst>
      <p:ext uri="{BB962C8B-B14F-4D97-AF65-F5344CB8AC3E}">
        <p14:creationId xmlns:p14="http://schemas.microsoft.com/office/powerpoint/2010/main" val="353958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1"/>
          <p:cNvSpPr/>
          <p:nvPr/>
        </p:nvSpPr>
        <p:spPr>
          <a:xfrm>
            <a:off x="476131" y="414234"/>
            <a:ext cx="12188952" cy="405604"/>
          </a:xfrm>
          <a:prstGeom prst="rect">
            <a:avLst/>
          </a:prstGeom>
          <a:noFill/>
        </p:spPr>
        <p:txBody>
          <a:bodyPr wrap="square" lIns="0" tIns="0" rIns="0" bIns="0" rtlCol="0" anchor="t"/>
          <a:lstStyle/>
          <a:p>
            <a:pPr algn="l">
              <a:lnSpc>
                <a:spcPts val="3195"/>
              </a:lnSpc>
              <a:buNone/>
            </a:pPr>
            <a:r>
              <a:rPr lang="en-US" sz="3000" b="1" dirty="0">
                <a:solidFill>
                  <a:srgbClr val="FFFFFF"/>
                </a:solidFill>
                <a:latin typeface="Roboto" pitchFamily="34" charset="0"/>
                <a:ea typeface="Roboto" pitchFamily="34" charset="-122"/>
                <a:cs typeface="Roboto" pitchFamily="34" charset="-120"/>
              </a:rPr>
              <a:t>Recovery Strategies</a:t>
            </a:r>
            <a:endParaRPr lang="en-US" dirty="0"/>
          </a:p>
        </p:txBody>
      </p:sp>
      <p:pic>
        <p:nvPicPr>
          <p:cNvPr id="3" name="Object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44633" y="1948414"/>
            <a:ext cx="923694" cy="971307"/>
          </a:xfrm>
          <a:prstGeom prst="rect">
            <a:avLst/>
          </a:prstGeom>
        </p:spPr>
      </p:pic>
      <p:sp>
        <p:nvSpPr>
          <p:cNvPr id="4" name="Object 3"/>
          <p:cNvSpPr/>
          <p:nvPr/>
        </p:nvSpPr>
        <p:spPr>
          <a:xfrm>
            <a:off x="471370" y="3218496"/>
            <a:ext cx="2461597" cy="265741"/>
          </a:xfrm>
          <a:prstGeom prst="rect">
            <a:avLst/>
          </a:prstGeom>
          <a:noFill/>
        </p:spPr>
        <p:txBody>
          <a:bodyPr wrap="square" lIns="0" tIns="0" rIns="0" bIns="0" rtlCol="0" anchor="t"/>
          <a:lstStyle/>
          <a:p>
            <a:pPr algn="ctr">
              <a:lnSpc>
                <a:spcPts val="2093"/>
              </a:lnSpc>
              <a:buNone/>
            </a:pPr>
            <a:r>
              <a:rPr lang="en-US" sz="1530" kern="0" spc="31" dirty="0">
                <a:solidFill>
                  <a:srgbClr val="FFFFFF"/>
                </a:solidFill>
                <a:latin typeface="Lato" pitchFamily="34" charset="0"/>
                <a:ea typeface="Lato" pitchFamily="34" charset="-122"/>
                <a:cs typeface="Lato" pitchFamily="34" charset="-120"/>
              </a:rPr>
              <a:t>Backup Procedures</a:t>
            </a:r>
            <a:endParaRPr lang="en-US" dirty="0"/>
          </a:p>
        </p:txBody>
      </p:sp>
      <p:sp>
        <p:nvSpPr>
          <p:cNvPr id="5" name="Object 4"/>
          <p:cNvSpPr/>
          <p:nvPr/>
        </p:nvSpPr>
        <p:spPr>
          <a:xfrm>
            <a:off x="471370" y="3554020"/>
            <a:ext cx="2461597" cy="932026"/>
          </a:xfrm>
          <a:prstGeom prst="rect">
            <a:avLst/>
          </a:prstGeom>
          <a:noFill/>
        </p:spPr>
        <p:txBody>
          <a:bodyPr wrap="square" lIns="0" tIns="0" rIns="0" bIns="0" rtlCol="0" anchor="t"/>
          <a:lstStyle/>
          <a:p>
            <a:pPr algn="ctr">
              <a:lnSpc>
                <a:spcPts val="1836"/>
              </a:lnSpc>
              <a:spcBef>
                <a:spcPts val="539"/>
              </a:spcBef>
              <a:buNone/>
            </a:pPr>
            <a:r>
              <a:rPr lang="en-US" sz="1275" kern="0" spc="26" dirty="0">
                <a:solidFill>
                  <a:srgbClr val="FFFFFF">
                    <a:alpha val="90000"/>
                  </a:srgbClr>
                </a:solidFill>
                <a:latin typeface="Lato" pitchFamily="34" charset="0"/>
                <a:ea typeface="Lato" pitchFamily="34" charset="-122"/>
                <a:cs typeface="Lato" pitchFamily="34" charset="-120"/>
              </a:rPr>
              <a:t>Regularly backup critical data, systems, and configurations to secure off-site or cloud-based storage locations.</a:t>
            </a:r>
            <a:endParaRPr lang="en-US" dirty="0"/>
          </a:p>
        </p:txBody>
      </p:sp>
      <p:pic>
        <p:nvPicPr>
          <p:cNvPr id="6" name="Object 5"/>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84002" y="1993057"/>
            <a:ext cx="904649" cy="876081"/>
          </a:xfrm>
          <a:prstGeom prst="rect">
            <a:avLst/>
          </a:prstGeom>
        </p:spPr>
      </p:pic>
      <p:sp>
        <p:nvSpPr>
          <p:cNvPr id="7" name="Object 6"/>
          <p:cNvSpPr/>
          <p:nvPr/>
        </p:nvSpPr>
        <p:spPr>
          <a:xfrm>
            <a:off x="3279352" y="3218496"/>
            <a:ext cx="2697282" cy="265741"/>
          </a:xfrm>
          <a:prstGeom prst="rect">
            <a:avLst/>
          </a:prstGeom>
          <a:noFill/>
        </p:spPr>
        <p:txBody>
          <a:bodyPr wrap="square" lIns="0" tIns="0" rIns="0" bIns="0" rtlCol="0" anchor="t"/>
          <a:lstStyle/>
          <a:p>
            <a:pPr algn="ctr">
              <a:lnSpc>
                <a:spcPts val="2093"/>
              </a:lnSpc>
              <a:buNone/>
            </a:pPr>
            <a:r>
              <a:rPr lang="en-US" sz="1530" kern="0" spc="31" dirty="0">
                <a:solidFill>
                  <a:srgbClr val="FFFFFF"/>
                </a:solidFill>
                <a:latin typeface="Lato" pitchFamily="34" charset="0"/>
                <a:ea typeface="Lato" pitchFamily="34" charset="-122"/>
                <a:cs typeface="Lato" pitchFamily="34" charset="-120"/>
              </a:rPr>
              <a:t>Disaster Recovery Plans</a:t>
            </a:r>
            <a:endParaRPr lang="en-US" dirty="0"/>
          </a:p>
        </p:txBody>
      </p:sp>
      <p:sp>
        <p:nvSpPr>
          <p:cNvPr id="8" name="Object 7"/>
          <p:cNvSpPr/>
          <p:nvPr/>
        </p:nvSpPr>
        <p:spPr>
          <a:xfrm>
            <a:off x="3279352" y="3554020"/>
            <a:ext cx="2697282" cy="1165033"/>
          </a:xfrm>
          <a:prstGeom prst="rect">
            <a:avLst/>
          </a:prstGeom>
          <a:noFill/>
        </p:spPr>
        <p:txBody>
          <a:bodyPr wrap="square" lIns="0" tIns="0" rIns="0" bIns="0" rtlCol="0" anchor="t"/>
          <a:lstStyle/>
          <a:p>
            <a:pPr algn="ctr">
              <a:lnSpc>
                <a:spcPts val="1836"/>
              </a:lnSpc>
              <a:spcBef>
                <a:spcPts val="539"/>
              </a:spcBef>
              <a:buNone/>
            </a:pPr>
            <a:r>
              <a:rPr lang="en-US" sz="1275" kern="0" spc="26" dirty="0">
                <a:solidFill>
                  <a:srgbClr val="FFFFFF">
                    <a:alpha val="90000"/>
                  </a:srgbClr>
                </a:solidFill>
                <a:latin typeface="Lato" pitchFamily="34" charset="0"/>
                <a:ea typeface="Lato" pitchFamily="34" charset="-122"/>
                <a:cs typeface="Lato" pitchFamily="34" charset="-120"/>
              </a:rPr>
              <a:t>Establish comprehensive disaster recovery plans to ensure seamless restoration of systems and data in the event of an incident.</a:t>
            </a:r>
            <a:endParaRPr lang="en-US" dirty="0"/>
          </a:p>
        </p:txBody>
      </p:sp>
      <p:pic>
        <p:nvPicPr>
          <p:cNvPr id="9" name="Object 8"/>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78719" y="1970737"/>
            <a:ext cx="961784" cy="923694"/>
          </a:xfrm>
          <a:prstGeom prst="rect">
            <a:avLst/>
          </a:prstGeom>
        </p:spPr>
      </p:pic>
      <p:sp>
        <p:nvSpPr>
          <p:cNvPr id="10" name="Object 9"/>
          <p:cNvSpPr/>
          <p:nvPr/>
        </p:nvSpPr>
        <p:spPr>
          <a:xfrm>
            <a:off x="6296356" y="3218496"/>
            <a:ext cx="2524446" cy="265741"/>
          </a:xfrm>
          <a:prstGeom prst="rect">
            <a:avLst/>
          </a:prstGeom>
          <a:noFill/>
        </p:spPr>
        <p:txBody>
          <a:bodyPr wrap="square" lIns="0" tIns="0" rIns="0" bIns="0" rtlCol="0" anchor="t"/>
          <a:lstStyle/>
          <a:p>
            <a:pPr algn="ctr">
              <a:lnSpc>
                <a:spcPts val="2093"/>
              </a:lnSpc>
              <a:buNone/>
            </a:pPr>
            <a:r>
              <a:rPr lang="en-US" sz="1530" kern="0" spc="31" dirty="0">
                <a:solidFill>
                  <a:srgbClr val="FFFFFF"/>
                </a:solidFill>
                <a:latin typeface="Lato" pitchFamily="34" charset="0"/>
                <a:ea typeface="Lato" pitchFamily="34" charset="-122"/>
                <a:cs typeface="Lato" pitchFamily="34" charset="-120"/>
              </a:rPr>
              <a:t>Contingency Planning</a:t>
            </a:r>
            <a:endParaRPr lang="en-US" dirty="0"/>
          </a:p>
        </p:txBody>
      </p:sp>
      <p:sp>
        <p:nvSpPr>
          <p:cNvPr id="11" name="Object 10"/>
          <p:cNvSpPr/>
          <p:nvPr/>
        </p:nvSpPr>
        <p:spPr>
          <a:xfrm>
            <a:off x="6296356" y="3554020"/>
            <a:ext cx="2524446" cy="1398039"/>
          </a:xfrm>
          <a:prstGeom prst="rect">
            <a:avLst/>
          </a:prstGeom>
          <a:noFill/>
        </p:spPr>
        <p:txBody>
          <a:bodyPr wrap="square" lIns="0" tIns="0" rIns="0" bIns="0" rtlCol="0" anchor="t"/>
          <a:lstStyle/>
          <a:p>
            <a:pPr algn="ctr">
              <a:lnSpc>
                <a:spcPts val="1836"/>
              </a:lnSpc>
              <a:spcBef>
                <a:spcPts val="539"/>
              </a:spcBef>
              <a:buNone/>
            </a:pPr>
            <a:r>
              <a:rPr lang="en-US" sz="1275" kern="0" spc="26" dirty="0">
                <a:solidFill>
                  <a:srgbClr val="FFFFFF">
                    <a:alpha val="90000"/>
                  </a:srgbClr>
                </a:solidFill>
                <a:latin typeface="Lato" pitchFamily="34" charset="0"/>
                <a:ea typeface="Lato" pitchFamily="34" charset="-122"/>
                <a:cs typeface="Lato" pitchFamily="34" charset="-120"/>
              </a:rPr>
              <a:t>Develop detailed contingency plans to address various failure scenarios, including hardware/software failures, natural disasters, and cyber-attacks.</a:t>
            </a:r>
            <a:endParaRPr lang="en-US" dirty="0"/>
          </a:p>
        </p:txBody>
      </p:sp>
      <p:pic>
        <p:nvPicPr>
          <p:cNvPr id="12" name="Object 11"/>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29251" y="1993054"/>
            <a:ext cx="952262" cy="799900"/>
          </a:xfrm>
          <a:prstGeom prst="rect">
            <a:avLst/>
          </a:prstGeom>
        </p:spPr>
      </p:pic>
      <p:sp>
        <p:nvSpPr>
          <p:cNvPr id="13" name="Object 12"/>
          <p:cNvSpPr/>
          <p:nvPr/>
        </p:nvSpPr>
        <p:spPr>
          <a:xfrm>
            <a:off x="9166949" y="3218496"/>
            <a:ext cx="2639670" cy="265741"/>
          </a:xfrm>
          <a:prstGeom prst="rect">
            <a:avLst/>
          </a:prstGeom>
          <a:noFill/>
        </p:spPr>
        <p:txBody>
          <a:bodyPr wrap="square" lIns="0" tIns="0" rIns="0" bIns="0" rtlCol="0" anchor="t"/>
          <a:lstStyle/>
          <a:p>
            <a:pPr algn="ctr">
              <a:lnSpc>
                <a:spcPts val="2093"/>
              </a:lnSpc>
              <a:buNone/>
            </a:pPr>
            <a:r>
              <a:rPr lang="en-US" sz="1530" kern="0" spc="31" dirty="0">
                <a:solidFill>
                  <a:srgbClr val="FFFFFF"/>
                </a:solidFill>
                <a:latin typeface="Lato" pitchFamily="34" charset="0"/>
                <a:ea typeface="Lato" pitchFamily="34" charset="-122"/>
                <a:cs typeface="Lato" pitchFamily="34" charset="-120"/>
              </a:rPr>
              <a:t>Restoration Strategies</a:t>
            </a:r>
            <a:endParaRPr lang="en-US" dirty="0"/>
          </a:p>
        </p:txBody>
      </p:sp>
      <p:sp>
        <p:nvSpPr>
          <p:cNvPr id="14" name="Object 13"/>
          <p:cNvSpPr/>
          <p:nvPr/>
        </p:nvSpPr>
        <p:spPr>
          <a:xfrm>
            <a:off x="9166949" y="3554020"/>
            <a:ext cx="2639670" cy="932026"/>
          </a:xfrm>
          <a:prstGeom prst="rect">
            <a:avLst/>
          </a:prstGeom>
          <a:noFill/>
        </p:spPr>
        <p:txBody>
          <a:bodyPr wrap="square" lIns="0" tIns="0" rIns="0" bIns="0" rtlCol="0" anchor="t"/>
          <a:lstStyle/>
          <a:p>
            <a:pPr algn="ctr">
              <a:lnSpc>
                <a:spcPts val="1836"/>
              </a:lnSpc>
              <a:spcBef>
                <a:spcPts val="539"/>
              </a:spcBef>
              <a:buNone/>
            </a:pPr>
            <a:r>
              <a:rPr lang="en-US" sz="1275" kern="0" spc="26" dirty="0">
                <a:solidFill>
                  <a:srgbClr val="FFFFFF">
                    <a:alpha val="90000"/>
                  </a:srgbClr>
                </a:solidFill>
                <a:latin typeface="Lato" pitchFamily="34" charset="0"/>
                <a:ea typeface="Lato" pitchFamily="34" charset="-122"/>
                <a:cs typeface="Lato" pitchFamily="34" charset="-120"/>
              </a:rPr>
              <a:t>Outline step-by-step procedures for restoring systems and data from backups, ensuring a timely and effective recovery process.</a:t>
            </a:r>
            <a:endParaRPr lang="en-US" dirty="0"/>
          </a:p>
        </p:txBody>
      </p:sp>
      <p:sp>
        <p:nvSpPr>
          <p:cNvPr id="15" name="Object 14"/>
          <p:cNvSpPr/>
          <p:nvPr/>
        </p:nvSpPr>
        <p:spPr>
          <a:xfrm>
            <a:off x="0" y="5580255"/>
            <a:ext cx="12188952" cy="1276031"/>
          </a:xfrm>
          <a:prstGeom prst="rect">
            <a:avLst/>
          </a:prstGeom>
          <a:solidFill>
            <a:srgbClr val="DC582A"/>
          </a:solidFill>
        </p:spPr>
        <p:txBody>
          <a:bodyPr/>
          <a:lstStyle/>
          <a:p>
            <a:endParaRPr lang="en-US"/>
          </a:p>
        </p:txBody>
      </p:sp>
      <p:sp>
        <p:nvSpPr>
          <p:cNvPr id="16" name="Object 15"/>
          <p:cNvSpPr/>
          <p:nvPr/>
        </p:nvSpPr>
        <p:spPr>
          <a:xfrm>
            <a:off x="1507460" y="5877688"/>
            <a:ext cx="9174031" cy="664203"/>
          </a:xfrm>
          <a:prstGeom prst="rect">
            <a:avLst/>
          </a:prstGeom>
          <a:noFill/>
        </p:spPr>
        <p:txBody>
          <a:bodyPr wrap="square" lIns="0" tIns="0" rIns="0" bIns="0" rtlCol="0" anchor="t"/>
          <a:lstStyle/>
          <a:p>
            <a:pPr algn="ctr">
              <a:lnSpc>
                <a:spcPts val="2616"/>
              </a:lnSpc>
              <a:buNone/>
            </a:pPr>
            <a:r>
              <a:rPr lang="en-US" sz="1913" kern="0" spc="38" dirty="0">
                <a:solidFill>
                  <a:srgbClr val="FFFFFF"/>
                </a:solidFill>
                <a:latin typeface="Lato" pitchFamily="34" charset="0"/>
                <a:ea typeface="Lato" pitchFamily="34" charset="-122"/>
                <a:cs typeface="Lato" pitchFamily="34" charset="-120"/>
              </a:rPr>
              <a:t>By implementing robust recovery strategies, organizations can minimize the impact of incidents and ensure the continuity of their critical operations.</a:t>
            </a:r>
            <a:endParaRPr lang="en-US" dirty="0"/>
          </a:p>
        </p:txBody>
      </p:sp>
    </p:spTree>
    <p:extLst>
      <p:ext uri="{BB962C8B-B14F-4D97-AF65-F5344CB8AC3E}">
        <p14:creationId xmlns:p14="http://schemas.microsoft.com/office/powerpoint/2010/main" val="22504545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476131" y="414234"/>
            <a:ext cx="12188952" cy="405604"/>
          </a:xfrm>
          <a:prstGeom prst="rect">
            <a:avLst/>
          </a:prstGeom>
          <a:noFill/>
        </p:spPr>
        <p:txBody>
          <a:bodyPr wrap="square" lIns="0" tIns="0" rIns="0" bIns="0" rtlCol="0" anchor="t"/>
          <a:lstStyle/>
          <a:p>
            <a:pPr algn="l">
              <a:lnSpc>
                <a:spcPts val="3195"/>
              </a:lnSpc>
              <a:buNone/>
            </a:pPr>
            <a:r>
              <a:rPr lang="en-US" sz="3000" b="1" dirty="0">
                <a:solidFill>
                  <a:srgbClr val="0F3332"/>
                </a:solidFill>
                <a:latin typeface="Roboto" pitchFamily="34" charset="0"/>
                <a:ea typeface="Roboto" pitchFamily="34" charset="-122"/>
                <a:cs typeface="Roboto" pitchFamily="34" charset="-120"/>
              </a:rPr>
              <a:t>Regular Training</a:t>
            </a:r>
            <a:endParaRPr lang="en-US" dirty="0"/>
          </a:p>
        </p:txBody>
      </p:sp>
      <p:pic>
        <p:nvPicPr>
          <p:cNvPr id="3" name="Object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99193" y="2041114"/>
            <a:ext cx="999875" cy="666583"/>
          </a:xfrm>
          <a:prstGeom prst="rect">
            <a:avLst/>
          </a:prstGeom>
        </p:spPr>
      </p:pic>
      <p:sp>
        <p:nvSpPr>
          <p:cNvPr id="4" name="Object 3"/>
          <p:cNvSpPr/>
          <p:nvPr/>
        </p:nvSpPr>
        <p:spPr>
          <a:xfrm>
            <a:off x="346623" y="3166122"/>
            <a:ext cx="3687158" cy="265741"/>
          </a:xfrm>
          <a:prstGeom prst="rect">
            <a:avLst/>
          </a:prstGeom>
          <a:noFill/>
        </p:spPr>
        <p:txBody>
          <a:bodyPr wrap="square" lIns="0" tIns="0" rIns="0" bIns="0" rtlCol="0" anchor="t"/>
          <a:lstStyle/>
          <a:p>
            <a:pPr algn="ctr">
              <a:lnSpc>
                <a:spcPts val="2093"/>
              </a:lnSpc>
              <a:buNone/>
            </a:pPr>
            <a:r>
              <a:rPr lang="en-US" sz="1530" kern="0" spc="31" dirty="0">
                <a:solidFill>
                  <a:srgbClr val="0F3332"/>
                </a:solidFill>
                <a:latin typeface="Lato" pitchFamily="34" charset="0"/>
                <a:ea typeface="Lato" pitchFamily="34" charset="-122"/>
                <a:cs typeface="Lato" pitchFamily="34" charset="-120"/>
              </a:rPr>
              <a:t>Educate Employees</a:t>
            </a:r>
            <a:endParaRPr lang="en-US" dirty="0"/>
          </a:p>
        </p:txBody>
      </p:sp>
      <p:sp>
        <p:nvSpPr>
          <p:cNvPr id="5" name="Object 4"/>
          <p:cNvSpPr/>
          <p:nvPr/>
        </p:nvSpPr>
        <p:spPr>
          <a:xfrm>
            <a:off x="346623" y="3501645"/>
            <a:ext cx="3687158" cy="1165033"/>
          </a:xfrm>
          <a:prstGeom prst="rect">
            <a:avLst/>
          </a:prstGeom>
          <a:noFill/>
        </p:spPr>
        <p:txBody>
          <a:bodyPr wrap="square" lIns="0" tIns="0" rIns="0" bIns="0" rtlCol="0" anchor="t"/>
          <a:lstStyle/>
          <a:p>
            <a:pPr algn="ctr">
              <a:lnSpc>
                <a:spcPts val="1836"/>
              </a:lnSpc>
              <a:spcBef>
                <a:spcPts val="539"/>
              </a:spcBef>
              <a:buNone/>
            </a:pPr>
            <a:r>
              <a:rPr lang="en-US" sz="1275" kern="0" spc="26" dirty="0">
                <a:solidFill>
                  <a:srgbClr val="000000">
                    <a:alpha val="80000"/>
                  </a:srgbClr>
                </a:solidFill>
                <a:latin typeface="Lato" pitchFamily="34" charset="0"/>
                <a:ea typeface="Lato" pitchFamily="34" charset="-122"/>
                <a:cs typeface="Lato" pitchFamily="34" charset="-120"/>
              </a:rPr>
              <a:t>Conduct training sessions to educate employees about security best practices, such as identifying phishing attempts, creating strong passwords, and safely handling sensitive information.</a:t>
            </a:r>
            <a:endParaRPr lang="en-US" dirty="0"/>
          </a:p>
        </p:txBody>
      </p:sp>
      <p:pic>
        <p:nvPicPr>
          <p:cNvPr id="6" name="Object 5"/>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48101" y="1940679"/>
            <a:ext cx="904649" cy="895126"/>
          </a:xfrm>
          <a:prstGeom prst="rect">
            <a:avLst/>
          </a:prstGeom>
        </p:spPr>
      </p:pic>
      <p:sp>
        <p:nvSpPr>
          <p:cNvPr id="7" name="Object 6"/>
          <p:cNvSpPr/>
          <p:nvPr/>
        </p:nvSpPr>
        <p:spPr>
          <a:xfrm>
            <a:off x="4240422" y="3166122"/>
            <a:ext cx="3708108" cy="265741"/>
          </a:xfrm>
          <a:prstGeom prst="rect">
            <a:avLst/>
          </a:prstGeom>
          <a:noFill/>
        </p:spPr>
        <p:txBody>
          <a:bodyPr wrap="square" lIns="0" tIns="0" rIns="0" bIns="0" rtlCol="0" anchor="t"/>
          <a:lstStyle/>
          <a:p>
            <a:pPr algn="ctr">
              <a:lnSpc>
                <a:spcPts val="2093"/>
              </a:lnSpc>
              <a:buNone/>
            </a:pPr>
            <a:r>
              <a:rPr lang="en-US" sz="1530" kern="0" spc="31" dirty="0">
                <a:solidFill>
                  <a:srgbClr val="0F3332"/>
                </a:solidFill>
                <a:latin typeface="Lato" pitchFamily="34" charset="0"/>
                <a:ea typeface="Lato" pitchFamily="34" charset="-122"/>
                <a:cs typeface="Lato" pitchFamily="34" charset="-120"/>
              </a:rPr>
              <a:t>Incident Recognition</a:t>
            </a:r>
            <a:endParaRPr lang="en-US" dirty="0"/>
          </a:p>
        </p:txBody>
      </p:sp>
      <p:sp>
        <p:nvSpPr>
          <p:cNvPr id="8" name="Object 7"/>
          <p:cNvSpPr/>
          <p:nvPr/>
        </p:nvSpPr>
        <p:spPr>
          <a:xfrm>
            <a:off x="4240422" y="3501645"/>
            <a:ext cx="3708108" cy="1165033"/>
          </a:xfrm>
          <a:prstGeom prst="rect">
            <a:avLst/>
          </a:prstGeom>
          <a:noFill/>
        </p:spPr>
        <p:txBody>
          <a:bodyPr wrap="square" lIns="0" tIns="0" rIns="0" bIns="0" rtlCol="0" anchor="t"/>
          <a:lstStyle/>
          <a:p>
            <a:pPr algn="ctr">
              <a:lnSpc>
                <a:spcPts val="1836"/>
              </a:lnSpc>
              <a:spcBef>
                <a:spcPts val="539"/>
              </a:spcBef>
              <a:buNone/>
            </a:pPr>
            <a:r>
              <a:rPr lang="en-US" sz="1275" kern="0" spc="26" dirty="0">
                <a:solidFill>
                  <a:srgbClr val="000000">
                    <a:alpha val="80000"/>
                  </a:srgbClr>
                </a:solidFill>
                <a:latin typeface="Lato" pitchFamily="34" charset="0"/>
                <a:ea typeface="Lato" pitchFamily="34" charset="-122"/>
                <a:cs typeface="Lato" pitchFamily="34" charset="-120"/>
              </a:rPr>
              <a:t>Train employees to recognize signs of security incidents, such as suspicious emails, unauthorized access attempts, or unusual system behavior, and how to properly report them.</a:t>
            </a:r>
            <a:endParaRPr lang="en-US" dirty="0"/>
          </a:p>
        </p:txBody>
      </p:sp>
      <p:pic>
        <p:nvPicPr>
          <p:cNvPr id="9" name="Object 8"/>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08607" y="1929524"/>
            <a:ext cx="580880" cy="895126"/>
          </a:xfrm>
          <a:prstGeom prst="rect">
            <a:avLst/>
          </a:prstGeom>
        </p:spPr>
      </p:pic>
      <p:sp>
        <p:nvSpPr>
          <p:cNvPr id="10" name="Object 9"/>
          <p:cNvSpPr/>
          <p:nvPr/>
        </p:nvSpPr>
        <p:spPr>
          <a:xfrm>
            <a:off x="8139458" y="3166122"/>
            <a:ext cx="3718583" cy="265741"/>
          </a:xfrm>
          <a:prstGeom prst="rect">
            <a:avLst/>
          </a:prstGeom>
          <a:noFill/>
        </p:spPr>
        <p:txBody>
          <a:bodyPr wrap="square" lIns="0" tIns="0" rIns="0" bIns="0" rtlCol="0" anchor="t"/>
          <a:lstStyle/>
          <a:p>
            <a:pPr algn="ctr">
              <a:lnSpc>
                <a:spcPts val="2093"/>
              </a:lnSpc>
              <a:buNone/>
            </a:pPr>
            <a:r>
              <a:rPr lang="en-US" sz="1530" kern="0" spc="31" dirty="0">
                <a:solidFill>
                  <a:srgbClr val="0F3332"/>
                </a:solidFill>
                <a:latin typeface="Lato" pitchFamily="34" charset="0"/>
                <a:ea typeface="Lato" pitchFamily="34" charset="-122"/>
                <a:cs typeface="Lato" pitchFamily="34" charset="-120"/>
              </a:rPr>
              <a:t>Reporting Procedures</a:t>
            </a:r>
            <a:endParaRPr lang="en-US" dirty="0"/>
          </a:p>
        </p:txBody>
      </p:sp>
      <p:sp>
        <p:nvSpPr>
          <p:cNvPr id="11" name="Object 10"/>
          <p:cNvSpPr/>
          <p:nvPr/>
        </p:nvSpPr>
        <p:spPr>
          <a:xfrm>
            <a:off x="8139458" y="3501645"/>
            <a:ext cx="3718583" cy="932026"/>
          </a:xfrm>
          <a:prstGeom prst="rect">
            <a:avLst/>
          </a:prstGeom>
          <a:noFill/>
        </p:spPr>
        <p:txBody>
          <a:bodyPr wrap="square" lIns="0" tIns="0" rIns="0" bIns="0" rtlCol="0" anchor="t"/>
          <a:lstStyle/>
          <a:p>
            <a:pPr algn="ctr">
              <a:lnSpc>
                <a:spcPts val="1836"/>
              </a:lnSpc>
              <a:spcBef>
                <a:spcPts val="539"/>
              </a:spcBef>
              <a:buNone/>
            </a:pPr>
            <a:r>
              <a:rPr lang="en-US" sz="1275" kern="0" spc="26" dirty="0">
                <a:solidFill>
                  <a:srgbClr val="000000">
                    <a:alpha val="80000"/>
                  </a:srgbClr>
                </a:solidFill>
                <a:latin typeface="Lato" pitchFamily="34" charset="0"/>
                <a:ea typeface="Lato" pitchFamily="34" charset="-122"/>
                <a:cs typeface="Lato" pitchFamily="34" charset="-120"/>
              </a:rPr>
              <a:t>Ensure employees understand the established reporting procedures for security incidents, including whom to notify and how to escalate issues to the appropriate personnel.</a:t>
            </a:r>
            <a:endParaRPr lang="en-US" dirty="0"/>
          </a:p>
        </p:txBody>
      </p:sp>
      <p:sp>
        <p:nvSpPr>
          <p:cNvPr id="12" name="Object 11"/>
          <p:cNvSpPr/>
          <p:nvPr/>
        </p:nvSpPr>
        <p:spPr>
          <a:xfrm>
            <a:off x="0" y="5246963"/>
            <a:ext cx="12188952" cy="1609323"/>
          </a:xfrm>
          <a:prstGeom prst="rect">
            <a:avLst/>
          </a:prstGeom>
          <a:solidFill>
            <a:srgbClr val="F1B434"/>
          </a:solidFill>
        </p:spPr>
        <p:txBody>
          <a:bodyPr/>
          <a:lstStyle/>
          <a:p>
            <a:endParaRPr lang="en-US"/>
          </a:p>
        </p:txBody>
      </p:sp>
      <p:sp>
        <p:nvSpPr>
          <p:cNvPr id="13" name="Object 12"/>
          <p:cNvSpPr/>
          <p:nvPr/>
        </p:nvSpPr>
        <p:spPr>
          <a:xfrm>
            <a:off x="522851" y="5544396"/>
            <a:ext cx="11143249" cy="996304"/>
          </a:xfrm>
          <a:prstGeom prst="rect">
            <a:avLst/>
          </a:prstGeom>
          <a:noFill/>
        </p:spPr>
        <p:txBody>
          <a:bodyPr wrap="square" lIns="0" tIns="0" rIns="0" bIns="0" rtlCol="0" anchor="t"/>
          <a:lstStyle/>
          <a:p>
            <a:pPr algn="ctr">
              <a:lnSpc>
                <a:spcPts val="2616"/>
              </a:lnSpc>
              <a:buNone/>
            </a:pPr>
            <a:r>
              <a:rPr lang="en-US" sz="1913" kern="0" spc="38" dirty="0">
                <a:solidFill>
                  <a:srgbClr val="0F3332"/>
                </a:solidFill>
                <a:latin typeface="Lato" pitchFamily="34" charset="0"/>
                <a:ea typeface="Lato" pitchFamily="34" charset="-122"/>
                <a:cs typeface="Lato" pitchFamily="34" charset="-120"/>
              </a:rPr>
              <a:t>Regular training is essential for maintaining a strong security culture within the organization. By educating employees on security best practices, incident recognition, and reporting procedures, you can empower them to be the first line of defense against cyber threats.</a:t>
            </a:r>
            <a:endParaRPr lang="en-US" dirty="0"/>
          </a:p>
        </p:txBody>
      </p:sp>
    </p:spTree>
    <p:extLst>
      <p:ext uri="{BB962C8B-B14F-4D97-AF65-F5344CB8AC3E}">
        <p14:creationId xmlns:p14="http://schemas.microsoft.com/office/powerpoint/2010/main" val="28110749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1"/>
          <p:cNvSpPr/>
          <p:nvPr/>
        </p:nvSpPr>
        <p:spPr>
          <a:xfrm>
            <a:off x="476131" y="414234"/>
            <a:ext cx="12188952" cy="405604"/>
          </a:xfrm>
          <a:prstGeom prst="rect">
            <a:avLst/>
          </a:prstGeom>
          <a:noFill/>
        </p:spPr>
        <p:txBody>
          <a:bodyPr wrap="square" lIns="0" tIns="0" rIns="0" bIns="0" rtlCol="0" anchor="t"/>
          <a:lstStyle/>
          <a:p>
            <a:pPr algn="l">
              <a:lnSpc>
                <a:spcPts val="3195"/>
              </a:lnSpc>
              <a:buNone/>
            </a:pPr>
            <a:r>
              <a:rPr lang="en-US" sz="3000" b="1" dirty="0">
                <a:solidFill>
                  <a:srgbClr val="FFFFFF"/>
                </a:solidFill>
                <a:latin typeface="Roboto" pitchFamily="34" charset="0"/>
                <a:ea typeface="Roboto" pitchFamily="34" charset="-122"/>
                <a:cs typeface="Roboto" pitchFamily="34" charset="-120"/>
              </a:rPr>
              <a:t>Awareness Campaigns</a:t>
            </a:r>
            <a:endParaRPr lang="en-US" dirty="0"/>
          </a:p>
        </p:txBody>
      </p:sp>
      <p:pic>
        <p:nvPicPr>
          <p:cNvPr id="3" name="Object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1332" y="2022664"/>
            <a:ext cx="409473" cy="409473"/>
          </a:xfrm>
          <a:prstGeom prst="rect">
            <a:avLst/>
          </a:prstGeom>
        </p:spPr>
      </p:pic>
      <p:sp>
        <p:nvSpPr>
          <p:cNvPr id="4" name="Object 3"/>
          <p:cNvSpPr/>
          <p:nvPr/>
        </p:nvSpPr>
        <p:spPr>
          <a:xfrm>
            <a:off x="1999750" y="1799626"/>
            <a:ext cx="4242327" cy="265741"/>
          </a:xfrm>
          <a:prstGeom prst="rect">
            <a:avLst/>
          </a:prstGeom>
          <a:noFill/>
        </p:spPr>
        <p:txBody>
          <a:bodyPr wrap="square" lIns="0" tIns="0" rIns="0" bIns="0" rtlCol="0" anchor="t"/>
          <a:lstStyle/>
          <a:p>
            <a:pPr algn="l">
              <a:lnSpc>
                <a:spcPts val="2093"/>
              </a:lnSpc>
              <a:buNone/>
            </a:pPr>
            <a:r>
              <a:rPr lang="en-US" sz="1530" kern="0" spc="31" dirty="0">
                <a:solidFill>
                  <a:srgbClr val="FFFFFF"/>
                </a:solidFill>
                <a:latin typeface="Lato" pitchFamily="34" charset="0"/>
                <a:ea typeface="Lato" pitchFamily="34" charset="-122"/>
                <a:cs typeface="Lato" pitchFamily="34" charset="-120"/>
              </a:rPr>
              <a:t>Regular Security Awareness Training</a:t>
            </a:r>
            <a:endParaRPr lang="en-US" dirty="0"/>
          </a:p>
        </p:txBody>
      </p:sp>
      <p:sp>
        <p:nvSpPr>
          <p:cNvPr id="5" name="Object 4"/>
          <p:cNvSpPr/>
          <p:nvPr/>
        </p:nvSpPr>
        <p:spPr>
          <a:xfrm>
            <a:off x="1999750" y="2135150"/>
            <a:ext cx="4242327" cy="699020"/>
          </a:xfrm>
          <a:prstGeom prst="rect">
            <a:avLst/>
          </a:prstGeom>
          <a:noFill/>
        </p:spPr>
        <p:txBody>
          <a:bodyPr wrap="square" lIns="0" tIns="0" rIns="0" bIns="0" rtlCol="0" anchor="t"/>
          <a:lstStyle/>
          <a:p>
            <a:pPr algn="l">
              <a:lnSpc>
                <a:spcPts val="1836"/>
              </a:lnSpc>
              <a:spcBef>
                <a:spcPts val="539"/>
              </a:spcBef>
              <a:buNone/>
            </a:pPr>
            <a:r>
              <a:rPr lang="en-US" sz="1275" kern="0" spc="26" dirty="0">
                <a:solidFill>
                  <a:srgbClr val="FFFFFF">
                    <a:alpha val="90000"/>
                  </a:srgbClr>
                </a:solidFill>
                <a:latin typeface="Lato" pitchFamily="34" charset="0"/>
                <a:ea typeface="Lato" pitchFamily="34" charset="-122"/>
                <a:cs typeface="Lato" pitchFamily="34" charset="-120"/>
              </a:rPr>
              <a:t>Conduct frequent training sessions to educate employees on best practices, common threats, and their role in maintaining a secure environment.</a:t>
            </a:r>
            <a:endParaRPr lang="en-US" dirty="0"/>
          </a:p>
        </p:txBody>
      </p:sp>
      <p:pic>
        <p:nvPicPr>
          <p:cNvPr id="6" name="Object 5"/>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45777" y="3428068"/>
            <a:ext cx="418995" cy="390427"/>
          </a:xfrm>
          <a:prstGeom prst="rect">
            <a:avLst/>
          </a:prstGeom>
        </p:spPr>
      </p:pic>
      <p:sp>
        <p:nvSpPr>
          <p:cNvPr id="7" name="Object 6"/>
          <p:cNvSpPr/>
          <p:nvPr/>
        </p:nvSpPr>
        <p:spPr>
          <a:xfrm>
            <a:off x="1999750" y="3199451"/>
            <a:ext cx="4242327" cy="265741"/>
          </a:xfrm>
          <a:prstGeom prst="rect">
            <a:avLst/>
          </a:prstGeom>
          <a:noFill/>
        </p:spPr>
        <p:txBody>
          <a:bodyPr wrap="square" lIns="0" tIns="0" rIns="0" bIns="0" rtlCol="0" anchor="t"/>
          <a:lstStyle/>
          <a:p>
            <a:pPr algn="l">
              <a:lnSpc>
                <a:spcPts val="2093"/>
              </a:lnSpc>
              <a:buNone/>
            </a:pPr>
            <a:r>
              <a:rPr lang="en-US" sz="1530" kern="0" spc="31" dirty="0">
                <a:solidFill>
                  <a:srgbClr val="FFFFFF"/>
                </a:solidFill>
                <a:latin typeface="Lato" pitchFamily="34" charset="0"/>
                <a:ea typeface="Lato" pitchFamily="34" charset="-122"/>
                <a:cs typeface="Lato" pitchFamily="34" charset="-120"/>
              </a:rPr>
              <a:t>Phishing Simulation Exercises</a:t>
            </a:r>
            <a:endParaRPr lang="en-US" dirty="0"/>
          </a:p>
        </p:txBody>
      </p:sp>
      <p:sp>
        <p:nvSpPr>
          <p:cNvPr id="8" name="Object 7"/>
          <p:cNvSpPr/>
          <p:nvPr/>
        </p:nvSpPr>
        <p:spPr>
          <a:xfrm>
            <a:off x="1999750" y="3534975"/>
            <a:ext cx="4242327" cy="699020"/>
          </a:xfrm>
          <a:prstGeom prst="rect">
            <a:avLst/>
          </a:prstGeom>
          <a:noFill/>
        </p:spPr>
        <p:txBody>
          <a:bodyPr wrap="square" lIns="0" tIns="0" rIns="0" bIns="0" rtlCol="0" anchor="t"/>
          <a:lstStyle/>
          <a:p>
            <a:pPr algn="l">
              <a:lnSpc>
                <a:spcPts val="1836"/>
              </a:lnSpc>
              <a:spcBef>
                <a:spcPts val="539"/>
              </a:spcBef>
              <a:buNone/>
            </a:pPr>
            <a:r>
              <a:rPr lang="en-US" sz="1275" kern="0" spc="26" dirty="0">
                <a:solidFill>
                  <a:srgbClr val="FFFFFF">
                    <a:alpha val="90000"/>
                  </a:srgbClr>
                </a:solidFill>
                <a:latin typeface="Lato" pitchFamily="34" charset="0"/>
                <a:ea typeface="Lato" pitchFamily="34" charset="-122"/>
                <a:cs typeface="Lato" pitchFamily="34" charset="-120"/>
              </a:rPr>
              <a:t>Simulate phishing attacks to assess employee preparedness and identify areas for improvement in spotting suspicious emails.</a:t>
            </a:r>
            <a:endParaRPr lang="en-US" dirty="0"/>
          </a:p>
        </p:txBody>
      </p:sp>
      <p:pic>
        <p:nvPicPr>
          <p:cNvPr id="9" name="Object 8"/>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16671" y="2050562"/>
            <a:ext cx="352337" cy="352337"/>
          </a:xfrm>
          <a:prstGeom prst="rect">
            <a:avLst/>
          </a:prstGeom>
        </p:spPr>
      </p:pic>
      <p:sp>
        <p:nvSpPr>
          <p:cNvPr id="10" name="Object 9"/>
          <p:cNvSpPr/>
          <p:nvPr/>
        </p:nvSpPr>
        <p:spPr>
          <a:xfrm>
            <a:off x="7237190" y="1799626"/>
            <a:ext cx="4242327" cy="265741"/>
          </a:xfrm>
          <a:prstGeom prst="rect">
            <a:avLst/>
          </a:prstGeom>
          <a:noFill/>
        </p:spPr>
        <p:txBody>
          <a:bodyPr wrap="square" lIns="0" tIns="0" rIns="0" bIns="0" rtlCol="0" anchor="t"/>
          <a:lstStyle/>
          <a:p>
            <a:pPr algn="l">
              <a:lnSpc>
                <a:spcPts val="2093"/>
              </a:lnSpc>
              <a:buNone/>
            </a:pPr>
            <a:r>
              <a:rPr lang="en-US" sz="1530" kern="0" spc="31" dirty="0">
                <a:solidFill>
                  <a:srgbClr val="FFFFFF"/>
                </a:solidFill>
                <a:latin typeface="Lato" pitchFamily="34" charset="0"/>
                <a:ea typeface="Lato" pitchFamily="34" charset="-122"/>
                <a:cs typeface="Lato" pitchFamily="34" charset="-120"/>
              </a:rPr>
              <a:t>Informative Posters and Newsletters</a:t>
            </a:r>
            <a:endParaRPr lang="en-US" dirty="0"/>
          </a:p>
        </p:txBody>
      </p:sp>
      <p:sp>
        <p:nvSpPr>
          <p:cNvPr id="11" name="Object 10"/>
          <p:cNvSpPr/>
          <p:nvPr/>
        </p:nvSpPr>
        <p:spPr>
          <a:xfrm>
            <a:off x="7237190" y="2135150"/>
            <a:ext cx="4242327" cy="699020"/>
          </a:xfrm>
          <a:prstGeom prst="rect">
            <a:avLst/>
          </a:prstGeom>
          <a:noFill/>
        </p:spPr>
        <p:txBody>
          <a:bodyPr wrap="square" lIns="0" tIns="0" rIns="0" bIns="0" rtlCol="0" anchor="t"/>
          <a:lstStyle/>
          <a:p>
            <a:pPr algn="l">
              <a:lnSpc>
                <a:spcPts val="1836"/>
              </a:lnSpc>
              <a:spcBef>
                <a:spcPts val="539"/>
              </a:spcBef>
              <a:buNone/>
            </a:pPr>
            <a:r>
              <a:rPr lang="en-US" sz="1275" kern="0" spc="26" dirty="0">
                <a:solidFill>
                  <a:srgbClr val="FFFFFF">
                    <a:alpha val="90000"/>
                  </a:srgbClr>
                </a:solidFill>
                <a:latin typeface="Lato" pitchFamily="34" charset="0"/>
                <a:ea typeface="Lato" pitchFamily="34" charset="-122"/>
                <a:cs typeface="Lato" pitchFamily="34" charset="-120"/>
              </a:rPr>
              <a:t>Display posters and distribute newsletters highlighting security tips, policies, and incident reporting procedures.</a:t>
            </a:r>
            <a:endParaRPr lang="en-US" dirty="0"/>
          </a:p>
        </p:txBody>
      </p:sp>
      <p:pic>
        <p:nvPicPr>
          <p:cNvPr id="12" name="Object 11"/>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72033" y="3411329"/>
            <a:ext cx="438040" cy="438040"/>
          </a:xfrm>
          <a:prstGeom prst="rect">
            <a:avLst/>
          </a:prstGeom>
        </p:spPr>
      </p:pic>
      <p:sp>
        <p:nvSpPr>
          <p:cNvPr id="13" name="Object 12"/>
          <p:cNvSpPr/>
          <p:nvPr/>
        </p:nvSpPr>
        <p:spPr>
          <a:xfrm>
            <a:off x="7237190" y="3199451"/>
            <a:ext cx="4242327" cy="265741"/>
          </a:xfrm>
          <a:prstGeom prst="rect">
            <a:avLst/>
          </a:prstGeom>
          <a:noFill/>
        </p:spPr>
        <p:txBody>
          <a:bodyPr wrap="square" lIns="0" tIns="0" rIns="0" bIns="0" rtlCol="0" anchor="t"/>
          <a:lstStyle/>
          <a:p>
            <a:pPr algn="l">
              <a:lnSpc>
                <a:spcPts val="2093"/>
              </a:lnSpc>
              <a:buNone/>
            </a:pPr>
            <a:r>
              <a:rPr lang="en-US" sz="1530" kern="0" spc="31" dirty="0">
                <a:solidFill>
                  <a:srgbClr val="FFFFFF"/>
                </a:solidFill>
                <a:latin typeface="Lato" pitchFamily="34" charset="0"/>
                <a:ea typeface="Lato" pitchFamily="34" charset="-122"/>
                <a:cs typeface="Lato" pitchFamily="34" charset="-120"/>
              </a:rPr>
              <a:t>Security Awareness Contests</a:t>
            </a:r>
            <a:endParaRPr lang="en-US" dirty="0"/>
          </a:p>
        </p:txBody>
      </p:sp>
      <p:sp>
        <p:nvSpPr>
          <p:cNvPr id="14" name="Object 13"/>
          <p:cNvSpPr/>
          <p:nvPr/>
        </p:nvSpPr>
        <p:spPr>
          <a:xfrm>
            <a:off x="7237190" y="3534975"/>
            <a:ext cx="4242327" cy="932026"/>
          </a:xfrm>
          <a:prstGeom prst="rect">
            <a:avLst/>
          </a:prstGeom>
          <a:noFill/>
        </p:spPr>
        <p:txBody>
          <a:bodyPr wrap="square" lIns="0" tIns="0" rIns="0" bIns="0" rtlCol="0" anchor="t"/>
          <a:lstStyle/>
          <a:p>
            <a:pPr algn="l">
              <a:lnSpc>
                <a:spcPts val="1836"/>
              </a:lnSpc>
              <a:spcBef>
                <a:spcPts val="539"/>
              </a:spcBef>
              <a:buNone/>
            </a:pPr>
            <a:r>
              <a:rPr lang="en-US" sz="1275" kern="0" spc="26" dirty="0">
                <a:solidFill>
                  <a:srgbClr val="FFFFFF">
                    <a:alpha val="90000"/>
                  </a:srgbClr>
                </a:solidFill>
                <a:latin typeface="Lato" pitchFamily="34" charset="0"/>
                <a:ea typeface="Lato" pitchFamily="34" charset="-122"/>
                <a:cs typeface="Lato" pitchFamily="34" charset="-120"/>
              </a:rPr>
              <a:t>Organize contests and challenges to engage employees and reinforce security-conscious behaviors, such as password management or device locking.</a:t>
            </a:r>
            <a:endParaRPr lang="en-US" dirty="0"/>
          </a:p>
        </p:txBody>
      </p:sp>
      <p:sp>
        <p:nvSpPr>
          <p:cNvPr id="15" name="Object 14"/>
          <p:cNvSpPr/>
          <p:nvPr/>
        </p:nvSpPr>
        <p:spPr>
          <a:xfrm>
            <a:off x="0" y="5246963"/>
            <a:ext cx="12188952" cy="1609323"/>
          </a:xfrm>
          <a:prstGeom prst="rect">
            <a:avLst/>
          </a:prstGeom>
          <a:solidFill>
            <a:srgbClr val="DC582A"/>
          </a:solidFill>
        </p:spPr>
        <p:txBody>
          <a:bodyPr/>
          <a:lstStyle/>
          <a:p>
            <a:endParaRPr lang="en-US"/>
          </a:p>
        </p:txBody>
      </p:sp>
      <p:sp>
        <p:nvSpPr>
          <p:cNvPr id="16" name="Object 15"/>
          <p:cNvSpPr/>
          <p:nvPr/>
        </p:nvSpPr>
        <p:spPr>
          <a:xfrm>
            <a:off x="312312" y="5544396"/>
            <a:ext cx="11564328" cy="996304"/>
          </a:xfrm>
          <a:prstGeom prst="rect">
            <a:avLst/>
          </a:prstGeom>
          <a:noFill/>
        </p:spPr>
        <p:txBody>
          <a:bodyPr wrap="square" lIns="0" tIns="0" rIns="0" bIns="0" rtlCol="0" anchor="t"/>
          <a:lstStyle/>
          <a:p>
            <a:pPr algn="ctr">
              <a:lnSpc>
                <a:spcPts val="2616"/>
              </a:lnSpc>
              <a:buNone/>
            </a:pPr>
            <a:r>
              <a:rPr lang="en-US" sz="1913" kern="0" spc="38" dirty="0">
                <a:solidFill>
                  <a:srgbClr val="FFFFFF"/>
                </a:solidFill>
                <a:latin typeface="Lato" pitchFamily="34" charset="0"/>
                <a:ea typeface="Lato" pitchFamily="34" charset="-122"/>
                <a:cs typeface="Lato" pitchFamily="34" charset="-120"/>
              </a:rPr>
              <a:t>By implementing a comprehensive awareness campaign, the organization can cultivate a security-conscious culture, empower employees to be vigilant, and reduce the risk of security breaches.</a:t>
            </a:r>
            <a:endParaRPr lang="en-US" dirty="0"/>
          </a:p>
        </p:txBody>
      </p:sp>
    </p:spTree>
    <p:extLst>
      <p:ext uri="{BB962C8B-B14F-4D97-AF65-F5344CB8AC3E}">
        <p14:creationId xmlns:p14="http://schemas.microsoft.com/office/powerpoint/2010/main" val="1496691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476131" y="414234"/>
            <a:ext cx="12188952" cy="405604"/>
          </a:xfrm>
          <a:prstGeom prst="rect">
            <a:avLst/>
          </a:prstGeom>
          <a:noFill/>
        </p:spPr>
        <p:txBody>
          <a:bodyPr wrap="square" lIns="0" tIns="0" rIns="0" bIns="0" rtlCol="0" anchor="t"/>
          <a:lstStyle/>
          <a:p>
            <a:pPr algn="l">
              <a:lnSpc>
                <a:spcPts val="3195"/>
              </a:lnSpc>
              <a:buNone/>
            </a:pPr>
            <a:r>
              <a:rPr lang="en-US" sz="3000" b="1" dirty="0">
                <a:solidFill>
                  <a:srgbClr val="0F3332"/>
                </a:solidFill>
                <a:latin typeface="Roboto" pitchFamily="34" charset="0"/>
                <a:ea typeface="Roboto" pitchFamily="34" charset="-122"/>
                <a:cs typeface="Roboto" pitchFamily="34" charset="-120"/>
              </a:rPr>
              <a:t>Phishing Simulations</a:t>
            </a:r>
            <a:endParaRPr lang="en-US" dirty="0"/>
          </a:p>
        </p:txBody>
      </p:sp>
      <p:pic>
        <p:nvPicPr>
          <p:cNvPr id="3" name="Object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9707" y="1859435"/>
            <a:ext cx="618970" cy="1009398"/>
          </a:xfrm>
          <a:prstGeom prst="rect">
            <a:avLst/>
          </a:prstGeom>
        </p:spPr>
      </p:pic>
      <p:sp>
        <p:nvSpPr>
          <p:cNvPr id="4" name="Object 3"/>
          <p:cNvSpPr/>
          <p:nvPr/>
        </p:nvSpPr>
        <p:spPr>
          <a:xfrm>
            <a:off x="356146" y="3151838"/>
            <a:ext cx="2692044" cy="531481"/>
          </a:xfrm>
          <a:prstGeom prst="rect">
            <a:avLst/>
          </a:prstGeom>
          <a:noFill/>
        </p:spPr>
        <p:txBody>
          <a:bodyPr wrap="square" lIns="0" tIns="0" rIns="0" bIns="0" rtlCol="0" anchor="t"/>
          <a:lstStyle/>
          <a:p>
            <a:pPr algn="ctr">
              <a:lnSpc>
                <a:spcPts val="2093"/>
              </a:lnSpc>
              <a:buNone/>
            </a:pPr>
            <a:r>
              <a:rPr lang="en-US" sz="1530" kern="0" spc="31" dirty="0">
                <a:solidFill>
                  <a:srgbClr val="0F3332"/>
                </a:solidFill>
                <a:latin typeface="Lato" pitchFamily="34" charset="0"/>
                <a:ea typeface="Lato" pitchFamily="34" charset="-122"/>
                <a:cs typeface="Lato" pitchFamily="34" charset="-120"/>
              </a:rPr>
              <a:t>Assess employee awareness</a:t>
            </a:r>
            <a:endParaRPr lang="en-US" dirty="0"/>
          </a:p>
        </p:txBody>
      </p:sp>
      <p:sp>
        <p:nvSpPr>
          <p:cNvPr id="5" name="Object 4"/>
          <p:cNvSpPr/>
          <p:nvPr/>
        </p:nvSpPr>
        <p:spPr>
          <a:xfrm>
            <a:off x="356146" y="3753102"/>
            <a:ext cx="2692044" cy="932026"/>
          </a:xfrm>
          <a:prstGeom prst="rect">
            <a:avLst/>
          </a:prstGeom>
          <a:noFill/>
        </p:spPr>
        <p:txBody>
          <a:bodyPr wrap="square" lIns="0" tIns="0" rIns="0" bIns="0" rtlCol="0" anchor="t"/>
          <a:lstStyle/>
          <a:p>
            <a:pPr algn="ctr">
              <a:lnSpc>
                <a:spcPts val="1836"/>
              </a:lnSpc>
              <a:spcBef>
                <a:spcPts val="539"/>
              </a:spcBef>
              <a:buNone/>
            </a:pPr>
            <a:r>
              <a:rPr lang="en-US" sz="1275" kern="0" spc="26" dirty="0">
                <a:solidFill>
                  <a:srgbClr val="000000">
                    <a:alpha val="80000"/>
                  </a:srgbClr>
                </a:solidFill>
                <a:latin typeface="Lato" pitchFamily="34" charset="0"/>
                <a:ea typeface="Lato" pitchFamily="34" charset="-122"/>
                <a:cs typeface="Lato" pitchFamily="34" charset="-120"/>
              </a:rPr>
              <a:t>Evaluate how well employees can identify phishing attempts and report suspicious emails or messages.</a:t>
            </a:r>
            <a:endParaRPr lang="en-US" dirty="0"/>
          </a:p>
        </p:txBody>
      </p:sp>
      <p:pic>
        <p:nvPicPr>
          <p:cNvPr id="6" name="Object 5"/>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06318" y="1971033"/>
            <a:ext cx="857036" cy="790377"/>
          </a:xfrm>
          <a:prstGeom prst="rect">
            <a:avLst/>
          </a:prstGeom>
        </p:spPr>
      </p:pic>
      <p:sp>
        <p:nvSpPr>
          <p:cNvPr id="7" name="Object 6"/>
          <p:cNvSpPr/>
          <p:nvPr/>
        </p:nvSpPr>
        <p:spPr>
          <a:xfrm>
            <a:off x="3310538" y="3151838"/>
            <a:ext cx="2639670" cy="265741"/>
          </a:xfrm>
          <a:prstGeom prst="rect">
            <a:avLst/>
          </a:prstGeom>
          <a:noFill/>
        </p:spPr>
        <p:txBody>
          <a:bodyPr wrap="square" lIns="0" tIns="0" rIns="0" bIns="0" rtlCol="0" anchor="t"/>
          <a:lstStyle/>
          <a:p>
            <a:pPr algn="ctr">
              <a:lnSpc>
                <a:spcPts val="2093"/>
              </a:lnSpc>
              <a:buNone/>
            </a:pPr>
            <a:r>
              <a:rPr lang="en-US" sz="1530" kern="0" spc="31" dirty="0">
                <a:solidFill>
                  <a:srgbClr val="0F3332"/>
                </a:solidFill>
                <a:latin typeface="Lato" pitchFamily="34" charset="0"/>
                <a:ea typeface="Lato" pitchFamily="34" charset="-122"/>
                <a:cs typeface="Lato" pitchFamily="34" charset="-120"/>
              </a:rPr>
              <a:t>Customize scenarios</a:t>
            </a:r>
            <a:endParaRPr lang="en-US" dirty="0"/>
          </a:p>
        </p:txBody>
      </p:sp>
      <p:sp>
        <p:nvSpPr>
          <p:cNvPr id="8" name="Object 7"/>
          <p:cNvSpPr/>
          <p:nvPr/>
        </p:nvSpPr>
        <p:spPr>
          <a:xfrm>
            <a:off x="3310538" y="3487362"/>
            <a:ext cx="2639670" cy="932026"/>
          </a:xfrm>
          <a:prstGeom prst="rect">
            <a:avLst/>
          </a:prstGeom>
          <a:noFill/>
        </p:spPr>
        <p:txBody>
          <a:bodyPr wrap="square" lIns="0" tIns="0" rIns="0" bIns="0" rtlCol="0" anchor="t"/>
          <a:lstStyle/>
          <a:p>
            <a:pPr algn="ctr">
              <a:lnSpc>
                <a:spcPts val="1836"/>
              </a:lnSpc>
              <a:spcBef>
                <a:spcPts val="539"/>
              </a:spcBef>
              <a:buNone/>
            </a:pPr>
            <a:r>
              <a:rPr lang="en-US" sz="1275" kern="0" spc="26" dirty="0">
                <a:solidFill>
                  <a:srgbClr val="000000">
                    <a:alpha val="80000"/>
                  </a:srgbClr>
                </a:solidFill>
                <a:latin typeface="Lato" pitchFamily="34" charset="0"/>
                <a:ea typeface="Lato" pitchFamily="34" charset="-122"/>
                <a:cs typeface="Lato" pitchFamily="34" charset="-120"/>
              </a:rPr>
              <a:t>Design phishing simulation campaigns that mimic real-world threats and tactics used by cybercriminals.</a:t>
            </a:r>
            <a:endParaRPr lang="en-US" dirty="0"/>
          </a:p>
        </p:txBody>
      </p:sp>
      <p:pic>
        <p:nvPicPr>
          <p:cNvPr id="9" name="Object 8"/>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90322" y="1995838"/>
            <a:ext cx="742764" cy="742764"/>
          </a:xfrm>
          <a:prstGeom prst="rect">
            <a:avLst/>
          </a:prstGeom>
        </p:spPr>
      </p:pic>
      <p:sp>
        <p:nvSpPr>
          <p:cNvPr id="10" name="Object 9"/>
          <p:cNvSpPr/>
          <p:nvPr/>
        </p:nvSpPr>
        <p:spPr>
          <a:xfrm>
            <a:off x="6338255" y="3151838"/>
            <a:ext cx="2440647" cy="265741"/>
          </a:xfrm>
          <a:prstGeom prst="rect">
            <a:avLst/>
          </a:prstGeom>
          <a:noFill/>
        </p:spPr>
        <p:txBody>
          <a:bodyPr wrap="square" lIns="0" tIns="0" rIns="0" bIns="0" rtlCol="0" anchor="t"/>
          <a:lstStyle/>
          <a:p>
            <a:pPr algn="ctr">
              <a:lnSpc>
                <a:spcPts val="2093"/>
              </a:lnSpc>
              <a:buNone/>
            </a:pPr>
            <a:r>
              <a:rPr lang="en-US" sz="1530" kern="0" spc="31" dirty="0">
                <a:solidFill>
                  <a:srgbClr val="0F3332"/>
                </a:solidFill>
                <a:latin typeface="Lato" pitchFamily="34" charset="0"/>
                <a:ea typeface="Lato" pitchFamily="34" charset="-122"/>
                <a:cs typeface="Lato" pitchFamily="34" charset="-120"/>
              </a:rPr>
              <a:t>Track and analyze results</a:t>
            </a:r>
            <a:endParaRPr lang="en-US" dirty="0"/>
          </a:p>
        </p:txBody>
      </p:sp>
      <p:sp>
        <p:nvSpPr>
          <p:cNvPr id="11" name="Object 10"/>
          <p:cNvSpPr/>
          <p:nvPr/>
        </p:nvSpPr>
        <p:spPr>
          <a:xfrm>
            <a:off x="6338255" y="3487362"/>
            <a:ext cx="2440647" cy="932026"/>
          </a:xfrm>
          <a:prstGeom prst="rect">
            <a:avLst/>
          </a:prstGeom>
          <a:noFill/>
        </p:spPr>
        <p:txBody>
          <a:bodyPr wrap="square" lIns="0" tIns="0" rIns="0" bIns="0" rtlCol="0" anchor="t"/>
          <a:lstStyle/>
          <a:p>
            <a:pPr algn="ctr">
              <a:lnSpc>
                <a:spcPts val="1836"/>
              </a:lnSpc>
              <a:spcBef>
                <a:spcPts val="539"/>
              </a:spcBef>
              <a:buNone/>
            </a:pPr>
            <a:r>
              <a:rPr lang="en-US" sz="1275" kern="0" spc="26" dirty="0">
                <a:solidFill>
                  <a:srgbClr val="000000">
                    <a:alpha val="80000"/>
                  </a:srgbClr>
                </a:solidFill>
                <a:latin typeface="Lato" pitchFamily="34" charset="0"/>
                <a:ea typeface="Lato" pitchFamily="34" charset="-122"/>
                <a:cs typeface="Lato" pitchFamily="34" charset="-120"/>
              </a:rPr>
              <a:t>Monitor employee responses, identify training gaps, and measure the effectiveness of your phishing simulations.</a:t>
            </a:r>
            <a:endParaRPr lang="en-US" dirty="0"/>
          </a:p>
        </p:txBody>
      </p:sp>
      <p:pic>
        <p:nvPicPr>
          <p:cNvPr id="12" name="Object 11"/>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62738" y="1959879"/>
            <a:ext cx="837990" cy="799900"/>
          </a:xfrm>
          <a:prstGeom prst="rect">
            <a:avLst/>
          </a:prstGeom>
        </p:spPr>
      </p:pic>
      <p:sp>
        <p:nvSpPr>
          <p:cNvPr id="13" name="Object 12"/>
          <p:cNvSpPr/>
          <p:nvPr/>
        </p:nvSpPr>
        <p:spPr>
          <a:xfrm>
            <a:off x="9140762" y="3151838"/>
            <a:ext cx="2692044" cy="531481"/>
          </a:xfrm>
          <a:prstGeom prst="rect">
            <a:avLst/>
          </a:prstGeom>
          <a:noFill/>
        </p:spPr>
        <p:txBody>
          <a:bodyPr wrap="square" lIns="0" tIns="0" rIns="0" bIns="0" rtlCol="0" anchor="t"/>
          <a:lstStyle/>
          <a:p>
            <a:pPr algn="ctr">
              <a:lnSpc>
                <a:spcPts val="2093"/>
              </a:lnSpc>
              <a:buNone/>
            </a:pPr>
            <a:r>
              <a:rPr lang="en-US" sz="1530" kern="0" spc="31" dirty="0">
                <a:solidFill>
                  <a:srgbClr val="0F3332"/>
                </a:solidFill>
                <a:latin typeface="Lato" pitchFamily="34" charset="0"/>
                <a:ea typeface="Lato" pitchFamily="34" charset="-122"/>
                <a:cs typeface="Lato" pitchFamily="34" charset="-120"/>
              </a:rPr>
              <a:t>Provide feedback and training</a:t>
            </a:r>
            <a:endParaRPr lang="en-US" dirty="0"/>
          </a:p>
        </p:txBody>
      </p:sp>
      <p:sp>
        <p:nvSpPr>
          <p:cNvPr id="14" name="Object 13"/>
          <p:cNvSpPr/>
          <p:nvPr/>
        </p:nvSpPr>
        <p:spPr>
          <a:xfrm>
            <a:off x="9140762" y="3753102"/>
            <a:ext cx="2692044" cy="932026"/>
          </a:xfrm>
          <a:prstGeom prst="rect">
            <a:avLst/>
          </a:prstGeom>
          <a:noFill/>
        </p:spPr>
        <p:txBody>
          <a:bodyPr wrap="square" lIns="0" tIns="0" rIns="0" bIns="0" rtlCol="0" anchor="t"/>
          <a:lstStyle/>
          <a:p>
            <a:pPr algn="ctr">
              <a:lnSpc>
                <a:spcPts val="1836"/>
              </a:lnSpc>
              <a:spcBef>
                <a:spcPts val="539"/>
              </a:spcBef>
              <a:buNone/>
            </a:pPr>
            <a:r>
              <a:rPr lang="en-US" sz="1275" kern="0" spc="26" dirty="0">
                <a:solidFill>
                  <a:srgbClr val="000000">
                    <a:alpha val="80000"/>
                  </a:srgbClr>
                </a:solidFill>
                <a:latin typeface="Lato" pitchFamily="34" charset="0"/>
                <a:ea typeface="Lato" pitchFamily="34" charset="-122"/>
                <a:cs typeface="Lato" pitchFamily="34" charset="-120"/>
              </a:rPr>
              <a:t>Offer educational resources and guidance to help employees improve their ability to recognize and report phishing attempts.</a:t>
            </a:r>
            <a:endParaRPr lang="en-US" dirty="0"/>
          </a:p>
        </p:txBody>
      </p:sp>
      <p:sp>
        <p:nvSpPr>
          <p:cNvPr id="15" name="Object 14"/>
          <p:cNvSpPr/>
          <p:nvPr/>
        </p:nvSpPr>
        <p:spPr>
          <a:xfrm>
            <a:off x="0" y="5246963"/>
            <a:ext cx="12188952" cy="1609323"/>
          </a:xfrm>
          <a:prstGeom prst="rect">
            <a:avLst/>
          </a:prstGeom>
          <a:solidFill>
            <a:srgbClr val="DC582A"/>
          </a:solidFill>
        </p:spPr>
        <p:txBody>
          <a:bodyPr/>
          <a:lstStyle/>
          <a:p>
            <a:endParaRPr lang="en-US"/>
          </a:p>
        </p:txBody>
      </p:sp>
      <p:sp>
        <p:nvSpPr>
          <p:cNvPr id="16" name="Object 15"/>
          <p:cNvSpPr/>
          <p:nvPr/>
        </p:nvSpPr>
        <p:spPr>
          <a:xfrm>
            <a:off x="1773915" y="5544396"/>
            <a:ext cx="8641122" cy="996304"/>
          </a:xfrm>
          <a:prstGeom prst="rect">
            <a:avLst/>
          </a:prstGeom>
          <a:noFill/>
        </p:spPr>
        <p:txBody>
          <a:bodyPr wrap="square" lIns="0" tIns="0" rIns="0" bIns="0" rtlCol="0" anchor="t"/>
          <a:lstStyle/>
          <a:p>
            <a:pPr algn="ctr">
              <a:lnSpc>
                <a:spcPts val="2616"/>
              </a:lnSpc>
              <a:buNone/>
            </a:pPr>
            <a:r>
              <a:rPr lang="en-US" sz="1913" kern="0" spc="38" dirty="0">
                <a:solidFill>
                  <a:srgbClr val="FFFFFF"/>
                </a:solidFill>
                <a:latin typeface="Lato" pitchFamily="34" charset="0"/>
                <a:ea typeface="Lato" pitchFamily="34" charset="-122"/>
                <a:cs typeface="Lato" pitchFamily="34" charset="-120"/>
              </a:rPr>
              <a:t>Conducting regular phishing simulations is a critical component of a comprehensive cybersecurity strategy, helping to strengthen employee vigilance and organizational resilience against phishing attacks.</a:t>
            </a:r>
            <a:endParaRPr lang="en-US" dirty="0"/>
          </a:p>
        </p:txBody>
      </p:sp>
    </p:spTree>
    <p:extLst>
      <p:ext uri="{BB962C8B-B14F-4D97-AF65-F5344CB8AC3E}">
        <p14:creationId xmlns:p14="http://schemas.microsoft.com/office/powerpoint/2010/main" val="36532515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476131" y="414234"/>
            <a:ext cx="12188952" cy="405604"/>
          </a:xfrm>
          <a:prstGeom prst="rect">
            <a:avLst/>
          </a:prstGeom>
          <a:noFill/>
        </p:spPr>
        <p:txBody>
          <a:bodyPr wrap="square" lIns="0" tIns="0" rIns="0" bIns="0" rtlCol="0" anchor="t"/>
          <a:lstStyle/>
          <a:p>
            <a:pPr algn="l">
              <a:lnSpc>
                <a:spcPts val="3195"/>
              </a:lnSpc>
              <a:buNone/>
            </a:pPr>
            <a:r>
              <a:rPr lang="en-US" sz="3000" b="1" dirty="0">
                <a:solidFill>
                  <a:srgbClr val="0F3332"/>
                </a:solidFill>
                <a:latin typeface="Roboto" pitchFamily="34" charset="0"/>
                <a:ea typeface="Roboto" pitchFamily="34" charset="-122"/>
                <a:cs typeface="Roboto" pitchFamily="34" charset="-120"/>
              </a:rPr>
              <a:t>Security Technologies</a:t>
            </a:r>
            <a:endParaRPr lang="en-US" dirty="0"/>
          </a:p>
        </p:txBody>
      </p:sp>
      <p:sp>
        <p:nvSpPr>
          <p:cNvPr id="3" name="Object 2"/>
          <p:cNvSpPr/>
          <p:nvPr/>
        </p:nvSpPr>
        <p:spPr>
          <a:xfrm>
            <a:off x="952262" y="1500110"/>
            <a:ext cx="5446938" cy="4851923"/>
          </a:xfrm>
          <a:prstGeom prst="rect">
            <a:avLst/>
          </a:prstGeom>
          <a:noFill/>
        </p:spPr>
        <p:txBody>
          <a:bodyPr wrap="square" lIns="0" tIns="0" rIns="0" bIns="0" rtlCol="0" anchor="t"/>
          <a:lstStyle/>
          <a:p>
            <a:pPr marL="242900" indent="-242900" algn="l">
              <a:lnSpc>
                <a:spcPts val="2825"/>
              </a:lnSpc>
              <a:buSzPct val="100000"/>
              <a:buChar char="•"/>
            </a:pPr>
            <a:r>
              <a:rPr lang="en-US" sz="2066" kern="0" spc="41" dirty="0">
                <a:solidFill>
                  <a:srgbClr val="0F3332"/>
                </a:solidFill>
                <a:latin typeface="Lato" pitchFamily="34" charset="0"/>
                <a:ea typeface="Lato" pitchFamily="34" charset="-122"/>
                <a:cs typeface="Lato" pitchFamily="34" charset="-120"/>
              </a:rPr>
              <a:t>Security Information and Event Management (SIEM)</a:t>
            </a:r>
          </a:p>
          <a:p>
            <a:pPr lvl="1" algn="l">
              <a:lnSpc>
                <a:spcPts val="1901"/>
              </a:lnSpc>
              <a:spcBef>
                <a:spcPts val="216"/>
              </a:spcBef>
              <a:buNone/>
            </a:pPr>
            <a:r>
              <a:rPr lang="en-US" sz="1320" kern="0" spc="26" dirty="0">
                <a:solidFill>
                  <a:srgbClr val="000000">
                    <a:alpha val="80000"/>
                  </a:srgbClr>
                </a:solidFill>
                <a:latin typeface="Lato" pitchFamily="34" charset="0"/>
                <a:ea typeface="Lato" pitchFamily="34" charset="-122"/>
                <a:cs typeface="Lato" pitchFamily="34" charset="-120"/>
              </a:rPr>
              <a:t>Centralized platform to collect, analyze, and correlate security-related data from various sources to detect, investigate, and respond to security incidents.</a:t>
            </a:r>
          </a:p>
          <a:p>
            <a:pPr marL="242900" indent="-242900" algn="l">
              <a:lnSpc>
                <a:spcPts val="2825"/>
              </a:lnSpc>
              <a:spcBef>
                <a:spcPts val="2171"/>
              </a:spcBef>
              <a:buSzPct val="100000"/>
              <a:buChar char="•"/>
            </a:pPr>
            <a:r>
              <a:rPr lang="en-US" sz="2066" kern="0" spc="41" dirty="0">
                <a:solidFill>
                  <a:srgbClr val="0F3332"/>
                </a:solidFill>
                <a:latin typeface="Lato" pitchFamily="34" charset="0"/>
                <a:ea typeface="Lato" pitchFamily="34" charset="-122"/>
                <a:cs typeface="Lato" pitchFamily="34" charset="-120"/>
              </a:rPr>
              <a:t>Intrusion Detection/Prevention System (IDS/IPS)</a:t>
            </a:r>
          </a:p>
          <a:p>
            <a:pPr lvl="1" algn="l">
              <a:lnSpc>
                <a:spcPts val="1901"/>
              </a:lnSpc>
              <a:spcBef>
                <a:spcPts val="216"/>
              </a:spcBef>
              <a:buNone/>
            </a:pPr>
            <a:r>
              <a:rPr lang="en-US" sz="1320" kern="0" spc="26" dirty="0">
                <a:solidFill>
                  <a:srgbClr val="000000">
                    <a:alpha val="80000"/>
                  </a:srgbClr>
                </a:solidFill>
                <a:latin typeface="Lato" pitchFamily="34" charset="0"/>
                <a:ea typeface="Lato" pitchFamily="34" charset="-122"/>
                <a:cs typeface="Lato" pitchFamily="34" charset="-120"/>
              </a:rPr>
              <a:t>Monitors network traffic to identify and prevent suspicious activity, such as unauthorized access attempts, malware infections, and cyber attacks.</a:t>
            </a:r>
          </a:p>
          <a:p>
            <a:pPr marL="242900" indent="-242900" algn="l">
              <a:lnSpc>
                <a:spcPts val="2825"/>
              </a:lnSpc>
              <a:spcBef>
                <a:spcPts val="2171"/>
              </a:spcBef>
              <a:buSzPct val="100000"/>
              <a:buChar char="•"/>
            </a:pPr>
            <a:r>
              <a:rPr lang="en-US" sz="2066" kern="0" spc="41" dirty="0">
                <a:solidFill>
                  <a:srgbClr val="0F3332"/>
                </a:solidFill>
                <a:latin typeface="Lato" pitchFamily="34" charset="0"/>
                <a:ea typeface="Lato" pitchFamily="34" charset="-122"/>
                <a:cs typeface="Lato" pitchFamily="34" charset="-120"/>
              </a:rPr>
              <a:t>Firewall</a:t>
            </a:r>
          </a:p>
          <a:p>
            <a:pPr lvl="1" algn="l">
              <a:lnSpc>
                <a:spcPts val="1901"/>
              </a:lnSpc>
              <a:spcBef>
                <a:spcPts val="216"/>
              </a:spcBef>
              <a:buNone/>
            </a:pPr>
            <a:r>
              <a:rPr lang="en-US" sz="1320" kern="0" spc="26" dirty="0">
                <a:solidFill>
                  <a:srgbClr val="000000">
                    <a:alpha val="80000"/>
                  </a:srgbClr>
                </a:solidFill>
                <a:latin typeface="Lato" pitchFamily="34" charset="0"/>
                <a:ea typeface="Lato" pitchFamily="34" charset="-122"/>
                <a:cs typeface="Lato" pitchFamily="34" charset="-120"/>
              </a:rPr>
              <a:t>Establishes a barrier between a trusted, internal network and an untrusted, external network, controlling and monitoring incoming and outgoing traffic based on predefined security rules.</a:t>
            </a:r>
            <a:endParaRPr lang="en-US" dirty="0"/>
          </a:p>
        </p:txBody>
      </p:sp>
      <p:sp>
        <p:nvSpPr>
          <p:cNvPr id="4" name="Object 3"/>
          <p:cNvSpPr/>
          <p:nvPr/>
        </p:nvSpPr>
        <p:spPr>
          <a:xfrm>
            <a:off x="6284928" y="1500110"/>
            <a:ext cx="5446938" cy="2501770"/>
          </a:xfrm>
          <a:prstGeom prst="rect">
            <a:avLst/>
          </a:prstGeom>
          <a:noFill/>
        </p:spPr>
        <p:txBody>
          <a:bodyPr wrap="square" lIns="0" tIns="0" rIns="0" bIns="0" rtlCol="0" anchor="t"/>
          <a:lstStyle/>
          <a:p>
            <a:pPr marL="242900" indent="-242900" algn="l">
              <a:lnSpc>
                <a:spcPts val="2825"/>
              </a:lnSpc>
              <a:buSzPct val="100000"/>
              <a:buChar char="•"/>
            </a:pPr>
            <a:r>
              <a:rPr lang="en-US" sz="2066" kern="0" spc="41" dirty="0">
                <a:solidFill>
                  <a:srgbClr val="0F3332"/>
                </a:solidFill>
                <a:latin typeface="Lato" pitchFamily="34" charset="0"/>
                <a:ea typeface="Lato" pitchFamily="34" charset="-122"/>
                <a:cs typeface="Lato" pitchFamily="34" charset="-120"/>
              </a:rPr>
              <a:t>Antivirus Software</a:t>
            </a:r>
          </a:p>
          <a:p>
            <a:pPr lvl="1" algn="l">
              <a:lnSpc>
                <a:spcPts val="1901"/>
              </a:lnSpc>
              <a:spcBef>
                <a:spcPts val="216"/>
              </a:spcBef>
              <a:buNone/>
            </a:pPr>
            <a:r>
              <a:rPr lang="en-US" sz="1320" kern="0" spc="26" dirty="0">
                <a:solidFill>
                  <a:srgbClr val="000000">
                    <a:alpha val="80000"/>
                  </a:srgbClr>
                </a:solidFill>
                <a:latin typeface="Lato" pitchFamily="34" charset="0"/>
                <a:ea typeface="Lato" pitchFamily="34" charset="-122"/>
                <a:cs typeface="Lato" pitchFamily="34" charset="-120"/>
              </a:rPr>
              <a:t>Detects, prevents, and removes malware, such as viruses, worms, and Trojans, to protect your systems and data from unauthorized access and damage.</a:t>
            </a:r>
          </a:p>
          <a:p>
            <a:pPr marL="242900" indent="-242900" algn="l">
              <a:lnSpc>
                <a:spcPts val="2825"/>
              </a:lnSpc>
              <a:spcBef>
                <a:spcPts val="2171"/>
              </a:spcBef>
              <a:buSzPct val="100000"/>
              <a:buChar char="•"/>
            </a:pPr>
            <a:r>
              <a:rPr lang="en-US" sz="2066" kern="0" spc="41" dirty="0">
                <a:solidFill>
                  <a:srgbClr val="0F3332"/>
                </a:solidFill>
                <a:latin typeface="Lato" pitchFamily="34" charset="0"/>
                <a:ea typeface="Lato" pitchFamily="34" charset="-122"/>
                <a:cs typeface="Lato" pitchFamily="34" charset="-120"/>
              </a:rPr>
              <a:t>Data Loss Prevention (DLP) Solution</a:t>
            </a:r>
          </a:p>
          <a:p>
            <a:pPr lvl="1" algn="l">
              <a:lnSpc>
                <a:spcPts val="1901"/>
              </a:lnSpc>
              <a:spcBef>
                <a:spcPts val="216"/>
              </a:spcBef>
              <a:buNone/>
            </a:pPr>
            <a:r>
              <a:rPr lang="en-US" sz="1320" kern="0" spc="26" dirty="0">
                <a:solidFill>
                  <a:srgbClr val="000000">
                    <a:alpha val="80000"/>
                  </a:srgbClr>
                </a:solidFill>
                <a:latin typeface="Lato" pitchFamily="34" charset="0"/>
                <a:ea typeface="Lato" pitchFamily="34" charset="-122"/>
                <a:cs typeface="Lato" pitchFamily="34" charset="-120"/>
              </a:rPr>
              <a:t>Monitors, detects, and prevents the unauthorized access, use, or transmission of sensitive or confidential data, ensuring data security and regulatory compliance.</a:t>
            </a:r>
            <a:endParaRPr lang="en-US" dirty="0"/>
          </a:p>
        </p:txBody>
      </p:sp>
    </p:spTree>
    <p:extLst>
      <p:ext uri="{BB962C8B-B14F-4D97-AF65-F5344CB8AC3E}">
        <p14:creationId xmlns:p14="http://schemas.microsoft.com/office/powerpoint/2010/main" val="3863003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1"/>
          <p:cNvSpPr/>
          <p:nvPr/>
        </p:nvSpPr>
        <p:spPr>
          <a:xfrm>
            <a:off x="476131" y="414234"/>
            <a:ext cx="12188952" cy="405604"/>
          </a:xfrm>
          <a:prstGeom prst="rect">
            <a:avLst/>
          </a:prstGeom>
          <a:noFill/>
        </p:spPr>
        <p:txBody>
          <a:bodyPr wrap="square" lIns="0" tIns="0" rIns="0" bIns="0" rtlCol="0" anchor="t"/>
          <a:lstStyle/>
          <a:p>
            <a:pPr algn="l">
              <a:lnSpc>
                <a:spcPts val="3195"/>
              </a:lnSpc>
              <a:buNone/>
            </a:pPr>
            <a:r>
              <a:rPr lang="en-US" sz="3000" b="1" dirty="0">
                <a:solidFill>
                  <a:srgbClr val="FFFFFF"/>
                </a:solidFill>
                <a:latin typeface="Roboto" pitchFamily="34" charset="0"/>
                <a:ea typeface="Roboto" pitchFamily="34" charset="-122"/>
                <a:cs typeface="Roboto" pitchFamily="34" charset="-120"/>
              </a:rPr>
              <a:t>Partnerships</a:t>
            </a:r>
            <a:endParaRPr lang="en-US" dirty="0"/>
          </a:p>
        </p:txBody>
      </p:sp>
      <p:pic>
        <p:nvPicPr>
          <p:cNvPr id="3" name="Object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77307" y="1985317"/>
            <a:ext cx="818945" cy="837990"/>
          </a:xfrm>
          <a:prstGeom prst="rect">
            <a:avLst/>
          </a:prstGeom>
        </p:spPr>
      </p:pic>
      <p:sp>
        <p:nvSpPr>
          <p:cNvPr id="4" name="Object 3"/>
          <p:cNvSpPr/>
          <p:nvPr/>
        </p:nvSpPr>
        <p:spPr>
          <a:xfrm>
            <a:off x="309961" y="3166122"/>
            <a:ext cx="3760482" cy="265741"/>
          </a:xfrm>
          <a:prstGeom prst="rect">
            <a:avLst/>
          </a:prstGeom>
          <a:noFill/>
        </p:spPr>
        <p:txBody>
          <a:bodyPr wrap="square" lIns="0" tIns="0" rIns="0" bIns="0" rtlCol="0" anchor="t"/>
          <a:lstStyle/>
          <a:p>
            <a:pPr algn="ctr">
              <a:lnSpc>
                <a:spcPts val="2093"/>
              </a:lnSpc>
              <a:buNone/>
            </a:pPr>
            <a:r>
              <a:rPr lang="en-US" sz="1530" kern="0" spc="31" dirty="0">
                <a:solidFill>
                  <a:srgbClr val="FFFFFF"/>
                </a:solidFill>
                <a:latin typeface="Lato" pitchFamily="34" charset="0"/>
                <a:ea typeface="Lato" pitchFamily="34" charset="-122"/>
                <a:cs typeface="Lato" pitchFamily="34" charset="-120"/>
              </a:rPr>
              <a:t>Law Enforcement Collaboration</a:t>
            </a:r>
            <a:endParaRPr lang="en-US" dirty="0"/>
          </a:p>
        </p:txBody>
      </p:sp>
      <p:sp>
        <p:nvSpPr>
          <p:cNvPr id="5" name="Object 4"/>
          <p:cNvSpPr/>
          <p:nvPr/>
        </p:nvSpPr>
        <p:spPr>
          <a:xfrm>
            <a:off x="309961" y="3501645"/>
            <a:ext cx="3760482" cy="932026"/>
          </a:xfrm>
          <a:prstGeom prst="rect">
            <a:avLst/>
          </a:prstGeom>
          <a:noFill/>
        </p:spPr>
        <p:txBody>
          <a:bodyPr wrap="square" lIns="0" tIns="0" rIns="0" bIns="0" rtlCol="0" anchor="t"/>
          <a:lstStyle/>
          <a:p>
            <a:pPr algn="ctr">
              <a:lnSpc>
                <a:spcPts val="1836"/>
              </a:lnSpc>
              <a:spcBef>
                <a:spcPts val="539"/>
              </a:spcBef>
              <a:buNone/>
            </a:pPr>
            <a:r>
              <a:rPr lang="en-US" sz="1275" kern="0" spc="26" dirty="0">
                <a:solidFill>
                  <a:srgbClr val="FFFFFF">
                    <a:alpha val="90000"/>
                  </a:srgbClr>
                </a:solidFill>
                <a:latin typeface="Lato" pitchFamily="34" charset="0"/>
                <a:ea typeface="Lato" pitchFamily="34" charset="-122"/>
                <a:cs typeface="Lato" pitchFamily="34" charset="-120"/>
              </a:rPr>
              <a:t>Establish communication channels with local, state, and federal law enforcement agencies to facilitate timely incident reporting and coordinate response efforts.</a:t>
            </a:r>
            <a:endParaRPr lang="en-US" dirty="0"/>
          </a:p>
        </p:txBody>
      </p:sp>
      <p:pic>
        <p:nvPicPr>
          <p:cNvPr id="6" name="Object 5"/>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50283" y="2043406"/>
            <a:ext cx="695151" cy="695151"/>
          </a:xfrm>
          <a:prstGeom prst="rect">
            <a:avLst/>
          </a:prstGeom>
        </p:spPr>
      </p:pic>
      <p:sp>
        <p:nvSpPr>
          <p:cNvPr id="7" name="Object 6"/>
          <p:cNvSpPr/>
          <p:nvPr/>
        </p:nvSpPr>
        <p:spPr>
          <a:xfrm>
            <a:off x="4256134" y="3166122"/>
            <a:ext cx="3676683" cy="265741"/>
          </a:xfrm>
          <a:prstGeom prst="rect">
            <a:avLst/>
          </a:prstGeom>
          <a:noFill/>
        </p:spPr>
        <p:txBody>
          <a:bodyPr wrap="square" lIns="0" tIns="0" rIns="0" bIns="0" rtlCol="0" anchor="t"/>
          <a:lstStyle/>
          <a:p>
            <a:pPr algn="ctr">
              <a:lnSpc>
                <a:spcPts val="2093"/>
              </a:lnSpc>
              <a:buNone/>
            </a:pPr>
            <a:r>
              <a:rPr lang="en-US" sz="1530" kern="0" spc="31" dirty="0">
                <a:solidFill>
                  <a:srgbClr val="FFFFFF"/>
                </a:solidFill>
                <a:latin typeface="Lato" pitchFamily="34" charset="0"/>
                <a:ea typeface="Lato" pitchFamily="34" charset="-122"/>
                <a:cs typeface="Lato" pitchFamily="34" charset="-120"/>
              </a:rPr>
              <a:t>Cybersecurity Expert Networking</a:t>
            </a:r>
            <a:endParaRPr lang="en-US" dirty="0"/>
          </a:p>
        </p:txBody>
      </p:sp>
      <p:sp>
        <p:nvSpPr>
          <p:cNvPr id="8" name="Object 7"/>
          <p:cNvSpPr/>
          <p:nvPr/>
        </p:nvSpPr>
        <p:spPr>
          <a:xfrm>
            <a:off x="4256134" y="3501645"/>
            <a:ext cx="3676683" cy="1165033"/>
          </a:xfrm>
          <a:prstGeom prst="rect">
            <a:avLst/>
          </a:prstGeom>
          <a:noFill/>
        </p:spPr>
        <p:txBody>
          <a:bodyPr wrap="square" lIns="0" tIns="0" rIns="0" bIns="0" rtlCol="0" anchor="t"/>
          <a:lstStyle/>
          <a:p>
            <a:pPr algn="ctr">
              <a:lnSpc>
                <a:spcPts val="1836"/>
              </a:lnSpc>
              <a:spcBef>
                <a:spcPts val="539"/>
              </a:spcBef>
              <a:buNone/>
            </a:pPr>
            <a:r>
              <a:rPr lang="en-US" sz="1275" kern="0" spc="26" dirty="0">
                <a:solidFill>
                  <a:srgbClr val="FFFFFF">
                    <a:alpha val="90000"/>
                  </a:srgbClr>
                </a:solidFill>
                <a:latin typeface="Lato" pitchFamily="34" charset="0"/>
                <a:ea typeface="Lato" pitchFamily="34" charset="-122"/>
                <a:cs typeface="Lato" pitchFamily="34" charset="-120"/>
              </a:rPr>
              <a:t>Engage with cybersecurity experts, such as incident response teams and threat intelligence analysts, to share threat information and best practices for prevention and mitigation.</a:t>
            </a:r>
            <a:endParaRPr lang="en-US" dirty="0"/>
          </a:p>
        </p:txBody>
      </p:sp>
      <p:pic>
        <p:nvPicPr>
          <p:cNvPr id="9" name="Object 8"/>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54557" y="2043406"/>
            <a:ext cx="695151" cy="695151"/>
          </a:xfrm>
          <a:prstGeom prst="rect">
            <a:avLst/>
          </a:prstGeom>
        </p:spPr>
      </p:pic>
      <p:sp>
        <p:nvSpPr>
          <p:cNvPr id="10" name="Object 9"/>
          <p:cNvSpPr/>
          <p:nvPr/>
        </p:nvSpPr>
        <p:spPr>
          <a:xfrm>
            <a:off x="8118509" y="3166122"/>
            <a:ext cx="3760482" cy="265741"/>
          </a:xfrm>
          <a:prstGeom prst="rect">
            <a:avLst/>
          </a:prstGeom>
          <a:noFill/>
        </p:spPr>
        <p:txBody>
          <a:bodyPr wrap="square" lIns="0" tIns="0" rIns="0" bIns="0" rtlCol="0" anchor="t"/>
          <a:lstStyle/>
          <a:p>
            <a:pPr algn="ctr">
              <a:lnSpc>
                <a:spcPts val="2093"/>
              </a:lnSpc>
              <a:buNone/>
            </a:pPr>
            <a:r>
              <a:rPr lang="en-US" sz="1530" kern="0" spc="31" dirty="0">
                <a:solidFill>
                  <a:srgbClr val="FFFFFF"/>
                </a:solidFill>
                <a:latin typeface="Lato" pitchFamily="34" charset="0"/>
                <a:ea typeface="Lato" pitchFamily="34" charset="-122"/>
                <a:cs typeface="Lato" pitchFamily="34" charset="-120"/>
              </a:rPr>
              <a:t>Industry Association Engagement</a:t>
            </a:r>
            <a:endParaRPr lang="en-US" dirty="0"/>
          </a:p>
        </p:txBody>
      </p:sp>
      <p:sp>
        <p:nvSpPr>
          <p:cNvPr id="11" name="Object 10"/>
          <p:cNvSpPr/>
          <p:nvPr/>
        </p:nvSpPr>
        <p:spPr>
          <a:xfrm>
            <a:off x="8118509" y="3501645"/>
            <a:ext cx="3760482" cy="1165033"/>
          </a:xfrm>
          <a:prstGeom prst="rect">
            <a:avLst/>
          </a:prstGeom>
          <a:noFill/>
        </p:spPr>
        <p:txBody>
          <a:bodyPr wrap="square" lIns="0" tIns="0" rIns="0" bIns="0" rtlCol="0" anchor="t"/>
          <a:lstStyle/>
          <a:p>
            <a:pPr algn="ctr">
              <a:lnSpc>
                <a:spcPts val="1836"/>
              </a:lnSpc>
              <a:spcBef>
                <a:spcPts val="539"/>
              </a:spcBef>
              <a:buNone/>
            </a:pPr>
            <a:r>
              <a:rPr lang="en-US" sz="1275" kern="0" spc="26" dirty="0">
                <a:solidFill>
                  <a:srgbClr val="FFFFFF">
                    <a:alpha val="90000"/>
                  </a:srgbClr>
                </a:solidFill>
                <a:latin typeface="Lato" pitchFamily="34" charset="0"/>
                <a:ea typeface="Lato" pitchFamily="34" charset="-122"/>
                <a:cs typeface="Lato" pitchFamily="34" charset="-120"/>
              </a:rPr>
              <a:t>Participate in industry-specific associations and forums to collaborate with peers, stay informed on emerging threats, and collectively develop strategies to address common security challenges.</a:t>
            </a:r>
            <a:endParaRPr lang="en-US" dirty="0"/>
          </a:p>
        </p:txBody>
      </p:sp>
      <p:sp>
        <p:nvSpPr>
          <p:cNvPr id="12" name="Object 11"/>
          <p:cNvSpPr/>
          <p:nvPr/>
        </p:nvSpPr>
        <p:spPr>
          <a:xfrm>
            <a:off x="0" y="5246963"/>
            <a:ext cx="12188952" cy="1609323"/>
          </a:xfrm>
          <a:prstGeom prst="rect">
            <a:avLst/>
          </a:prstGeom>
          <a:solidFill>
            <a:srgbClr val="F1B434"/>
          </a:solidFill>
        </p:spPr>
        <p:txBody>
          <a:bodyPr/>
          <a:lstStyle/>
          <a:p>
            <a:endParaRPr lang="en-US"/>
          </a:p>
        </p:txBody>
      </p:sp>
      <p:sp>
        <p:nvSpPr>
          <p:cNvPr id="13" name="Object 12"/>
          <p:cNvSpPr/>
          <p:nvPr/>
        </p:nvSpPr>
        <p:spPr>
          <a:xfrm>
            <a:off x="148791" y="5544396"/>
            <a:ext cx="11891370" cy="996304"/>
          </a:xfrm>
          <a:prstGeom prst="rect">
            <a:avLst/>
          </a:prstGeom>
          <a:noFill/>
        </p:spPr>
        <p:txBody>
          <a:bodyPr wrap="square" lIns="0" tIns="0" rIns="0" bIns="0" rtlCol="0" anchor="t"/>
          <a:lstStyle/>
          <a:p>
            <a:pPr algn="ctr">
              <a:lnSpc>
                <a:spcPts val="2616"/>
              </a:lnSpc>
              <a:buNone/>
            </a:pPr>
            <a:r>
              <a:rPr lang="en-US" sz="1913" kern="0" spc="38" dirty="0">
                <a:solidFill>
                  <a:srgbClr val="0F3332"/>
                </a:solidFill>
                <a:latin typeface="Lato" pitchFamily="34" charset="0"/>
                <a:ea typeface="Lato" pitchFamily="34" charset="-122"/>
                <a:cs typeface="Lato" pitchFamily="34" charset="-120"/>
              </a:rPr>
              <a:t>By fostering partnerships across law enforcement, cybersecurity experts, and industry associations, organizations can build a comprehensive and coordinated approach to incident response, leveraging shared knowledge and resources to enhance their overall cybersecurity posture.</a:t>
            </a:r>
            <a:endParaRPr lang="en-US" dirty="0"/>
          </a:p>
        </p:txBody>
      </p:sp>
    </p:spTree>
    <p:extLst>
      <p:ext uri="{BB962C8B-B14F-4D97-AF65-F5344CB8AC3E}">
        <p14:creationId xmlns:p14="http://schemas.microsoft.com/office/powerpoint/2010/main" val="129592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2B913-E5DF-40B9-B582-0EDEED0970D7}"/>
              </a:ext>
            </a:extLst>
          </p:cNvPr>
          <p:cNvSpPr>
            <a:spLocks noGrp="1"/>
          </p:cNvSpPr>
          <p:nvPr>
            <p:ph type="title"/>
          </p:nvPr>
        </p:nvSpPr>
        <p:spPr>
          <a:xfrm>
            <a:off x="414866" y="212725"/>
            <a:ext cx="10515600" cy="1325563"/>
          </a:xfrm>
        </p:spPr>
        <p:txBody>
          <a:bodyPr/>
          <a:lstStyle/>
          <a:p>
            <a:br>
              <a:rPr lang="en-US" dirty="0"/>
            </a:br>
            <a:endParaRPr lang="en-US" dirty="0"/>
          </a:p>
        </p:txBody>
      </p:sp>
      <p:sp>
        <p:nvSpPr>
          <p:cNvPr id="5" name="TextBox 4">
            <a:extLst>
              <a:ext uri="{FF2B5EF4-FFF2-40B4-BE49-F238E27FC236}">
                <a16:creationId xmlns:a16="http://schemas.microsoft.com/office/drawing/2014/main" id="{1E0B0C48-CFDE-4AC5-818F-29A300F966D9}"/>
              </a:ext>
            </a:extLst>
          </p:cNvPr>
          <p:cNvSpPr txBox="1"/>
          <p:nvPr/>
        </p:nvSpPr>
        <p:spPr>
          <a:xfrm>
            <a:off x="592056" y="212725"/>
            <a:ext cx="11007887" cy="710963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b="1" dirty="0"/>
              <a:t>Purpose of the Project:</a:t>
            </a:r>
          </a:p>
          <a:p>
            <a:pPr lvl="1">
              <a:lnSpc>
                <a:spcPct val="150000"/>
              </a:lnSpc>
            </a:pPr>
            <a:r>
              <a:rPr lang="en-US" sz="2400" dirty="0"/>
              <a:t>To develop a robust incident response framework.</a:t>
            </a:r>
          </a:p>
          <a:p>
            <a:pPr marL="342900" indent="-342900">
              <a:lnSpc>
                <a:spcPct val="150000"/>
              </a:lnSpc>
              <a:buFont typeface="Arial" panose="020B0604020202020204" pitchFamily="34" charset="0"/>
              <a:buChar char="•"/>
            </a:pPr>
            <a:r>
              <a:rPr lang="en-US" sz="2400" b="1" dirty="0"/>
              <a:t>What we will focus on :</a:t>
            </a:r>
          </a:p>
          <a:p>
            <a:pPr marL="800100" lvl="1" indent="-342900">
              <a:lnSpc>
                <a:spcPct val="150000"/>
              </a:lnSpc>
              <a:buFont typeface="Arial" panose="020B0604020202020204" pitchFamily="34" charset="0"/>
              <a:buChar char="•"/>
            </a:pPr>
            <a:r>
              <a:rPr lang="en-US" sz="2400" dirty="0"/>
              <a:t>Overview of cybersecurity concepts and threats.</a:t>
            </a:r>
          </a:p>
          <a:p>
            <a:pPr marL="800100" lvl="1" indent="-342900">
              <a:lnSpc>
                <a:spcPct val="150000"/>
              </a:lnSpc>
              <a:buFont typeface="Arial" panose="020B0604020202020204" pitchFamily="34" charset="0"/>
              <a:buChar char="•"/>
            </a:pPr>
            <a:r>
              <a:rPr lang="en-US" sz="2400" dirty="0"/>
              <a:t> Create a Detailed incident response plan.</a:t>
            </a:r>
          </a:p>
          <a:p>
            <a:pPr marL="1257300" lvl="2" indent="-342900">
              <a:lnSpc>
                <a:spcPct val="150000"/>
              </a:lnSpc>
              <a:buFont typeface="Arial" panose="020B0604020202020204" pitchFamily="34" charset="0"/>
              <a:buChar char="•"/>
            </a:pPr>
            <a:r>
              <a:rPr lang="en-US" sz="2400" dirty="0"/>
              <a:t>  system hardening, secure architecture, and access control measures.</a:t>
            </a:r>
          </a:p>
          <a:p>
            <a:pPr marL="1257300" lvl="2" indent="-342900">
              <a:lnSpc>
                <a:spcPct val="150000"/>
              </a:lnSpc>
              <a:buFont typeface="Arial" panose="020B0604020202020204" pitchFamily="34" charset="0"/>
              <a:buChar char="•"/>
            </a:pPr>
            <a:r>
              <a:rPr lang="en-US" sz="2400" dirty="0"/>
              <a:t> develop a Playbook to help handling various types of incident </a:t>
            </a:r>
          </a:p>
          <a:p>
            <a:pPr marL="800100" lvl="1" indent="-342900">
              <a:lnSpc>
                <a:spcPct val="150000"/>
              </a:lnSpc>
              <a:buFont typeface="Arial" panose="020B0604020202020204" pitchFamily="34" charset="0"/>
              <a:buChar char="•"/>
            </a:pPr>
            <a:r>
              <a:rPr lang="en-US" sz="2400" dirty="0"/>
              <a:t>Simulation of</a:t>
            </a:r>
            <a:r>
              <a:rPr lang="ar-EG" sz="2400" dirty="0"/>
              <a:t> </a:t>
            </a:r>
            <a:r>
              <a:rPr lang="en-US" sz="2400" b="0" i="0" u="none" strike="noStrike" baseline="0" dirty="0"/>
              <a:t>cybersecurity incident</a:t>
            </a:r>
            <a:r>
              <a:rPr lang="en-US" sz="2400" dirty="0"/>
              <a:t>  of Conti Ransomware.</a:t>
            </a:r>
          </a:p>
          <a:p>
            <a:pPr marL="800100" lvl="1" indent="-342900">
              <a:lnSpc>
                <a:spcPct val="150000"/>
              </a:lnSpc>
              <a:buFont typeface="Arial" panose="020B0604020202020204" pitchFamily="34" charset="0"/>
              <a:buChar char="•"/>
            </a:pPr>
            <a:r>
              <a:rPr lang="en-US" sz="2400" dirty="0"/>
              <a:t>Applying the created IR plan in into incident</a:t>
            </a:r>
          </a:p>
          <a:p>
            <a:pPr marL="800100" lvl="1" indent="-342900">
              <a:lnSpc>
                <a:spcPct val="150000"/>
              </a:lnSpc>
              <a:buFont typeface="Arial" panose="020B0604020202020204" pitchFamily="34" charset="0"/>
              <a:buChar char="•"/>
            </a:pPr>
            <a:r>
              <a:rPr lang="en-US" sz="2400" dirty="0"/>
              <a:t>Writing Response documentation including containment, eradication, and recovery steps.</a:t>
            </a:r>
          </a:p>
          <a:p>
            <a:endParaRPr lang="en-US" sz="2400" dirty="0"/>
          </a:p>
          <a:p>
            <a:endParaRPr lang="en-US" dirty="0"/>
          </a:p>
          <a:p>
            <a:endParaRPr lang="en-US" dirty="0"/>
          </a:p>
        </p:txBody>
      </p:sp>
    </p:spTree>
    <p:extLst>
      <p:ext uri="{BB962C8B-B14F-4D97-AF65-F5344CB8AC3E}">
        <p14:creationId xmlns:p14="http://schemas.microsoft.com/office/powerpoint/2010/main" val="36718858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FF0000"/>
                </a:solidFill>
              </a:rPr>
              <a:t>             Service Outage!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367" y="2193925"/>
            <a:ext cx="9261979" cy="307911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8223" y="365125"/>
            <a:ext cx="1943100" cy="18288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9738" y="3827170"/>
            <a:ext cx="8043263" cy="1935939"/>
          </a:xfrm>
          <a:prstGeom prst="rect">
            <a:avLst/>
          </a:prstGeom>
        </p:spPr>
      </p:pic>
    </p:spTree>
    <p:extLst>
      <p:ext uri="{BB962C8B-B14F-4D97-AF65-F5344CB8AC3E}">
        <p14:creationId xmlns:p14="http://schemas.microsoft.com/office/powerpoint/2010/main" val="26997875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Conti_ransomware</a:t>
            </a:r>
            <a:r>
              <a:rPr lang="en-US" dirty="0"/>
              <a:t>_note.txt</a:t>
            </a:r>
          </a:p>
        </p:txBody>
      </p:sp>
      <p:pic>
        <p:nvPicPr>
          <p:cNvPr id="4" name="Content Placeholder 3"/>
          <p:cNvPicPr>
            <a:picLocks noGrp="1" noChangeAspect="1"/>
          </p:cNvPicPr>
          <p:nvPr>
            <p:ph idx="1"/>
          </p:nvPr>
        </p:nvPicPr>
        <p:blipFill>
          <a:blip r:embed="rId2"/>
          <a:stretch>
            <a:fillRect/>
          </a:stretch>
        </p:blipFill>
        <p:spPr>
          <a:xfrm>
            <a:off x="838200" y="1876266"/>
            <a:ext cx="8790611" cy="1049814"/>
          </a:xfrm>
          <a:prstGeom prst="rect">
            <a:avLst/>
          </a:prstGeom>
        </p:spPr>
      </p:pic>
      <p:pic>
        <p:nvPicPr>
          <p:cNvPr id="5" name="Picture 4"/>
          <p:cNvPicPr>
            <a:picLocks noChangeAspect="1"/>
          </p:cNvPicPr>
          <p:nvPr/>
        </p:nvPicPr>
        <p:blipFill>
          <a:blip r:embed="rId3"/>
          <a:stretch>
            <a:fillRect/>
          </a:stretch>
        </p:blipFill>
        <p:spPr>
          <a:xfrm>
            <a:off x="790575" y="2984183"/>
            <a:ext cx="9869805" cy="2411828"/>
          </a:xfrm>
          <a:prstGeom prst="rect">
            <a:avLst/>
          </a:prstGeom>
        </p:spPr>
      </p:pic>
    </p:spTree>
    <p:extLst>
      <p:ext uri="{BB962C8B-B14F-4D97-AF65-F5344CB8AC3E}">
        <p14:creationId xmlns:p14="http://schemas.microsoft.com/office/powerpoint/2010/main" val="2119199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FF0000"/>
                </a:solidFill>
              </a:rPr>
              <a:t>Ransomware </a:t>
            </a:r>
            <a:r>
              <a:rPr lang="en-US" sz="3600" dirty="0"/>
              <a:t>?!</a:t>
            </a:r>
          </a:p>
        </p:txBody>
      </p:sp>
      <p:sp>
        <p:nvSpPr>
          <p:cNvPr id="3" name="Content Placeholder 2"/>
          <p:cNvSpPr>
            <a:spLocks noGrp="1"/>
          </p:cNvSpPr>
          <p:nvPr>
            <p:ph idx="1"/>
          </p:nvPr>
        </p:nvSpPr>
        <p:spPr/>
        <p:txBody>
          <a:bodyPr>
            <a:normAutofit/>
          </a:bodyPr>
          <a:lstStyle/>
          <a:p>
            <a:r>
              <a:rPr lang="en-US" sz="1800" dirty="0" err="1"/>
              <a:t>Splunk</a:t>
            </a:r>
            <a:r>
              <a:rPr lang="en-US" sz="1800" dirty="0"/>
              <a:t> Query:</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pic>
        <p:nvPicPr>
          <p:cNvPr id="8" name="Picture 7"/>
          <p:cNvPicPr>
            <a:picLocks noChangeAspect="1"/>
          </p:cNvPicPr>
          <p:nvPr/>
        </p:nvPicPr>
        <p:blipFill>
          <a:blip r:embed="rId2"/>
          <a:stretch>
            <a:fillRect/>
          </a:stretch>
        </p:blipFill>
        <p:spPr>
          <a:xfrm>
            <a:off x="969645" y="2165032"/>
            <a:ext cx="8811206" cy="1271588"/>
          </a:xfrm>
          <a:prstGeom prst="rect">
            <a:avLst/>
          </a:prstGeom>
        </p:spPr>
      </p:pic>
      <p:pic>
        <p:nvPicPr>
          <p:cNvPr id="9" name="Picture 8"/>
          <p:cNvPicPr>
            <a:picLocks noChangeAspect="1"/>
          </p:cNvPicPr>
          <p:nvPr/>
        </p:nvPicPr>
        <p:blipFill>
          <a:blip r:embed="rId3"/>
          <a:stretch>
            <a:fillRect/>
          </a:stretch>
        </p:blipFill>
        <p:spPr>
          <a:xfrm>
            <a:off x="969644" y="3668753"/>
            <a:ext cx="8811207" cy="565658"/>
          </a:xfrm>
          <a:prstGeom prst="rect">
            <a:avLst/>
          </a:prstGeom>
        </p:spPr>
      </p:pic>
      <p:pic>
        <p:nvPicPr>
          <p:cNvPr id="10" name="Picture 9"/>
          <p:cNvPicPr>
            <a:picLocks noChangeAspect="1"/>
          </p:cNvPicPr>
          <p:nvPr/>
        </p:nvPicPr>
        <p:blipFill>
          <a:blip r:embed="rId4"/>
          <a:stretch>
            <a:fillRect/>
          </a:stretch>
        </p:blipFill>
        <p:spPr>
          <a:xfrm>
            <a:off x="969644" y="4491183"/>
            <a:ext cx="8811207" cy="1757292"/>
          </a:xfrm>
          <a:prstGeom prst="rect">
            <a:avLst/>
          </a:prstGeom>
        </p:spPr>
      </p:pic>
    </p:spTree>
    <p:extLst>
      <p:ext uri="{BB962C8B-B14F-4D97-AF65-F5344CB8AC3E}">
        <p14:creationId xmlns:p14="http://schemas.microsoft.com/office/powerpoint/2010/main" val="36087232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user creation </a:t>
            </a:r>
            <a:r>
              <a:rPr lang="en-US" dirty="0">
                <a:solidFill>
                  <a:srgbClr val="FF0000"/>
                </a:solidFill>
              </a:rPr>
              <a:t>!!!</a:t>
            </a:r>
          </a:p>
        </p:txBody>
      </p:sp>
      <p:pic>
        <p:nvPicPr>
          <p:cNvPr id="4" name="Content Placeholder 3"/>
          <p:cNvPicPr>
            <a:picLocks noGrp="1" noChangeAspect="1"/>
          </p:cNvPicPr>
          <p:nvPr>
            <p:ph idx="1"/>
          </p:nvPr>
        </p:nvPicPr>
        <p:blipFill>
          <a:blip r:embed="rId2"/>
          <a:stretch>
            <a:fillRect/>
          </a:stretch>
        </p:blipFill>
        <p:spPr>
          <a:xfrm>
            <a:off x="2461847" y="1392858"/>
            <a:ext cx="7268306" cy="5287212"/>
          </a:xfrm>
          <a:prstGeom prst="rect">
            <a:avLst/>
          </a:prstGeom>
        </p:spPr>
      </p:pic>
    </p:spTree>
    <p:extLst>
      <p:ext uri="{BB962C8B-B14F-4D97-AF65-F5344CB8AC3E}">
        <p14:creationId xmlns:p14="http://schemas.microsoft.com/office/powerpoint/2010/main" val="7752495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Assigning the new user to </a:t>
            </a:r>
            <a:r>
              <a:rPr lang="en-US" dirty="0">
                <a:solidFill>
                  <a:srgbClr val="FF0000"/>
                </a:solidFill>
              </a:rPr>
              <a:t>interesting </a:t>
            </a:r>
            <a:r>
              <a:rPr lang="en-US" b="1" dirty="0">
                <a:solidFill>
                  <a:srgbClr val="FF0000"/>
                </a:solidFill>
              </a:rPr>
              <a:t>groups</a:t>
            </a:r>
          </a:p>
        </p:txBody>
      </p:sp>
      <p:pic>
        <p:nvPicPr>
          <p:cNvPr id="7" name="Picture 6"/>
          <p:cNvPicPr>
            <a:picLocks noChangeAspect="1"/>
          </p:cNvPicPr>
          <p:nvPr/>
        </p:nvPicPr>
        <p:blipFill>
          <a:blip r:embed="rId2"/>
          <a:stretch>
            <a:fillRect/>
          </a:stretch>
        </p:blipFill>
        <p:spPr>
          <a:xfrm>
            <a:off x="1096108" y="1690688"/>
            <a:ext cx="9999784" cy="4921942"/>
          </a:xfrm>
          <a:prstGeom prst="rect">
            <a:avLst/>
          </a:prstGeom>
        </p:spPr>
      </p:pic>
    </p:spTree>
    <p:extLst>
      <p:ext uri="{BB962C8B-B14F-4D97-AF65-F5344CB8AC3E}">
        <p14:creationId xmlns:p14="http://schemas.microsoft.com/office/powerpoint/2010/main" val="22572709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Privilege Escalation !!!</a:t>
            </a:r>
            <a:endParaRPr lang="en-US" b="1" dirty="0"/>
          </a:p>
        </p:txBody>
      </p:sp>
      <p:pic>
        <p:nvPicPr>
          <p:cNvPr id="4" name="Content Placeholder 3"/>
          <p:cNvPicPr>
            <a:picLocks noGrp="1" noChangeAspect="1"/>
          </p:cNvPicPr>
          <p:nvPr>
            <p:ph idx="1"/>
          </p:nvPr>
        </p:nvPicPr>
        <p:blipFill>
          <a:blip r:embed="rId2"/>
          <a:stretch>
            <a:fillRect/>
          </a:stretch>
        </p:blipFill>
        <p:spPr>
          <a:xfrm>
            <a:off x="409775" y="2551294"/>
            <a:ext cx="11372450" cy="3110892"/>
          </a:xfrm>
          <a:prstGeom prst="rect">
            <a:avLst/>
          </a:prstGeom>
        </p:spPr>
      </p:pic>
      <p:sp>
        <p:nvSpPr>
          <p:cNvPr id="6" name="TextBox 5"/>
          <p:cNvSpPr txBox="1"/>
          <p:nvPr/>
        </p:nvSpPr>
        <p:spPr>
          <a:xfrm>
            <a:off x="838200" y="1826425"/>
            <a:ext cx="2980881" cy="461665"/>
          </a:xfrm>
          <a:prstGeom prst="rect">
            <a:avLst/>
          </a:prstGeom>
          <a:noFill/>
        </p:spPr>
        <p:txBody>
          <a:bodyPr wrap="none" rtlCol="0">
            <a:spAutoFit/>
          </a:bodyPr>
          <a:lstStyle/>
          <a:p>
            <a:r>
              <a:rPr lang="en-US" sz="2400" b="1" dirty="0"/>
              <a:t>CreateRemoteThread</a:t>
            </a:r>
          </a:p>
        </p:txBody>
      </p:sp>
    </p:spTree>
    <p:extLst>
      <p:ext uri="{BB962C8B-B14F-4D97-AF65-F5344CB8AC3E}">
        <p14:creationId xmlns:p14="http://schemas.microsoft.com/office/powerpoint/2010/main" val="16375837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dirty="0">
                <a:solidFill>
                  <a:srgbClr val="FF0000"/>
                </a:solidFill>
              </a:rPr>
              <a:t>lsass.exe </a:t>
            </a:r>
            <a:r>
              <a:rPr lang="en-US" dirty="0"/>
              <a:t>?</a:t>
            </a:r>
          </a:p>
        </p:txBody>
      </p:sp>
      <p:sp>
        <p:nvSpPr>
          <p:cNvPr id="3" name="Content Placeholder 2"/>
          <p:cNvSpPr>
            <a:spLocks noGrp="1"/>
          </p:cNvSpPr>
          <p:nvPr>
            <p:ph idx="1"/>
          </p:nvPr>
        </p:nvSpPr>
        <p:spPr/>
        <p:txBody>
          <a:bodyPr/>
          <a:lstStyle/>
          <a:p>
            <a:pPr lvl="1"/>
            <a:r>
              <a:rPr lang="en-US" sz="3200" dirty="0"/>
              <a:t>Managing user logins and logouts</a:t>
            </a:r>
          </a:p>
          <a:p>
            <a:pPr lvl="1"/>
            <a:endParaRPr lang="en-US" sz="1400" dirty="0"/>
          </a:p>
          <a:p>
            <a:pPr lvl="1"/>
            <a:r>
              <a:rPr lang="en-US" sz="3200" dirty="0"/>
              <a:t>Authenticating users and services</a:t>
            </a:r>
          </a:p>
          <a:p>
            <a:pPr lvl="1"/>
            <a:endParaRPr lang="en-US" sz="1400" dirty="0"/>
          </a:p>
          <a:p>
            <a:pPr lvl="1"/>
            <a:r>
              <a:rPr lang="en-US" sz="3200" dirty="0"/>
              <a:t>Handling password changes and password policies</a:t>
            </a:r>
          </a:p>
          <a:p>
            <a:pPr lvl="1"/>
            <a:endParaRPr lang="en-US" sz="1400" dirty="0"/>
          </a:p>
          <a:p>
            <a:pPr lvl="1"/>
            <a:r>
              <a:rPr lang="en-US" sz="3200" dirty="0"/>
              <a:t>Contains the password of users in hash format </a:t>
            </a:r>
            <a:endParaRPr lang="en-US" sz="1400" dirty="0"/>
          </a:p>
          <a:p>
            <a:endParaRPr lang="en-US" dirty="0"/>
          </a:p>
        </p:txBody>
      </p:sp>
    </p:spTree>
    <p:extLst>
      <p:ext uri="{BB962C8B-B14F-4D97-AF65-F5344CB8AC3E}">
        <p14:creationId xmlns:p14="http://schemas.microsoft.com/office/powerpoint/2010/main" val="13952294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Why</a:t>
            </a:r>
            <a:r>
              <a:rPr lang="en-US" dirty="0"/>
              <a:t> migrating to </a:t>
            </a:r>
            <a:r>
              <a:rPr lang="en-US" dirty="0">
                <a:solidFill>
                  <a:srgbClr val="FF0000"/>
                </a:solidFill>
              </a:rPr>
              <a:t>lsass.exe</a:t>
            </a:r>
            <a:r>
              <a:rPr lang="en-US" dirty="0"/>
              <a:t> ?</a:t>
            </a:r>
          </a:p>
        </p:txBody>
      </p:sp>
      <p:sp>
        <p:nvSpPr>
          <p:cNvPr id="3" name="Content Placeholder 2"/>
          <p:cNvSpPr>
            <a:spLocks noGrp="1"/>
          </p:cNvSpPr>
          <p:nvPr>
            <p:ph idx="1"/>
          </p:nvPr>
        </p:nvSpPr>
        <p:spPr/>
        <p:txBody>
          <a:bodyPr>
            <a:normAutofit fontScale="85000" lnSpcReduction="20000"/>
          </a:bodyPr>
          <a:lstStyle/>
          <a:p>
            <a:r>
              <a:rPr lang="en-US" b="1" dirty="0"/>
              <a:t>Elevated Privileges</a:t>
            </a:r>
            <a:r>
              <a:rPr lang="en-US" dirty="0"/>
              <a:t>: higher privilege</a:t>
            </a:r>
          </a:p>
          <a:p>
            <a:endParaRPr lang="en-US" dirty="0"/>
          </a:p>
          <a:p>
            <a:r>
              <a:rPr lang="en-US" b="1" dirty="0"/>
              <a:t>Persistence:</a:t>
            </a:r>
            <a:r>
              <a:rPr lang="en-US" dirty="0"/>
              <a:t> less likely to be terminated</a:t>
            </a:r>
          </a:p>
          <a:p>
            <a:endParaRPr lang="en-US" dirty="0"/>
          </a:p>
          <a:p>
            <a:r>
              <a:rPr lang="en-US" b="1" dirty="0"/>
              <a:t>Stealth:</a:t>
            </a:r>
            <a:r>
              <a:rPr lang="en-US" dirty="0"/>
              <a:t> hiding within a legitimate system process </a:t>
            </a:r>
          </a:p>
          <a:p>
            <a:endParaRPr lang="en-US" dirty="0"/>
          </a:p>
          <a:p>
            <a:r>
              <a:rPr lang="en-US" b="1" dirty="0"/>
              <a:t>Access to Credentials:</a:t>
            </a:r>
            <a:r>
              <a:rPr lang="en-US" dirty="0"/>
              <a:t> ability to access and steal stored credentials</a:t>
            </a:r>
          </a:p>
          <a:p>
            <a:endParaRPr lang="en-US" dirty="0"/>
          </a:p>
          <a:p>
            <a:r>
              <a:rPr lang="en-US" b="1" dirty="0"/>
              <a:t>Lateral Movement:</a:t>
            </a:r>
            <a:r>
              <a:rPr lang="en-US" dirty="0"/>
              <a:t> using the harvested credentials</a:t>
            </a:r>
          </a:p>
          <a:p>
            <a:endParaRPr lang="en-US" dirty="0"/>
          </a:p>
          <a:p>
            <a:r>
              <a:rPr lang="en-US" b="1" dirty="0"/>
              <a:t>Data Exfiltration</a:t>
            </a:r>
            <a:r>
              <a:rPr lang="en-US" dirty="0"/>
              <a:t>: send sensitive back to the attacker </a:t>
            </a:r>
          </a:p>
          <a:p>
            <a:endParaRPr lang="en-US" dirty="0"/>
          </a:p>
        </p:txBody>
      </p:sp>
    </p:spTree>
    <p:extLst>
      <p:ext uri="{BB962C8B-B14F-4D97-AF65-F5344CB8AC3E}">
        <p14:creationId xmlns:p14="http://schemas.microsoft.com/office/powerpoint/2010/main" val="950480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b="1" dirty="0">
                <a:solidFill>
                  <a:srgbClr val="FF0000"/>
                </a:solidFill>
              </a:rPr>
              <a:t>Conti</a:t>
            </a:r>
            <a:r>
              <a:rPr lang="en-US" sz="6000" b="1" dirty="0"/>
              <a:t> uses </a:t>
            </a:r>
            <a:r>
              <a:rPr lang="en-US" sz="6000" dirty="0"/>
              <a:t>Web Shell </a:t>
            </a:r>
            <a:r>
              <a:rPr lang="en-US" sz="6000" b="1" dirty="0">
                <a:solidFill>
                  <a:srgbClr val="FF0000"/>
                </a:solidFill>
              </a:rPr>
              <a:t>?!</a:t>
            </a:r>
            <a:endParaRPr lang="en-US" b="1"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598266" y="1690688"/>
            <a:ext cx="11057814" cy="4623166"/>
          </a:xfrm>
          <a:prstGeom prst="rect">
            <a:avLst/>
          </a:prstGeom>
        </p:spPr>
      </p:pic>
    </p:spTree>
    <p:extLst>
      <p:ext uri="{BB962C8B-B14F-4D97-AF65-F5344CB8AC3E}">
        <p14:creationId xmlns:p14="http://schemas.microsoft.com/office/powerpoint/2010/main" val="25045696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Weaponizing</a:t>
            </a:r>
            <a:r>
              <a:rPr lang="en-US" dirty="0"/>
              <a:t> a </a:t>
            </a:r>
            <a:r>
              <a:rPr lang="en-US" b="1" dirty="0"/>
              <a:t>shell </a:t>
            </a:r>
            <a:r>
              <a:rPr lang="en-US" b="1" dirty="0">
                <a:solidFill>
                  <a:srgbClr val="FF0000"/>
                </a:solidFill>
              </a:rPr>
              <a:t>!</a:t>
            </a:r>
          </a:p>
        </p:txBody>
      </p:sp>
      <p:pic>
        <p:nvPicPr>
          <p:cNvPr id="4" name="Content Placeholder 3"/>
          <p:cNvPicPr>
            <a:picLocks noGrp="1" noChangeAspect="1"/>
          </p:cNvPicPr>
          <p:nvPr>
            <p:ph idx="1"/>
          </p:nvPr>
        </p:nvPicPr>
        <p:blipFill>
          <a:blip r:embed="rId2"/>
          <a:stretch>
            <a:fillRect/>
          </a:stretch>
        </p:blipFill>
        <p:spPr>
          <a:xfrm>
            <a:off x="497088" y="1690688"/>
            <a:ext cx="11197824" cy="4447322"/>
          </a:xfrm>
          <a:prstGeom prst="rect">
            <a:avLst/>
          </a:prstGeom>
        </p:spPr>
      </p:pic>
    </p:spTree>
    <p:extLst>
      <p:ext uri="{BB962C8B-B14F-4D97-AF65-F5344CB8AC3E}">
        <p14:creationId xmlns:p14="http://schemas.microsoft.com/office/powerpoint/2010/main" val="3937338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6E6D0-BAA5-933C-3BAE-FC81D227E781}"/>
              </a:ext>
            </a:extLst>
          </p:cNvPr>
          <p:cNvSpPr>
            <a:spLocks noGrp="1"/>
          </p:cNvSpPr>
          <p:nvPr>
            <p:ph type="title"/>
          </p:nvPr>
        </p:nvSpPr>
        <p:spPr>
          <a:xfrm>
            <a:off x="469900" y="53975"/>
            <a:ext cx="10515600" cy="1325563"/>
          </a:xfrm>
        </p:spPr>
        <p:txBody>
          <a:bodyPr/>
          <a:lstStyle/>
          <a:p>
            <a:r>
              <a:rPr lang="en-US" b="1" dirty="0">
                <a:latin typeface="+mn-lt"/>
              </a:rPr>
              <a:t>Who We Are</a:t>
            </a:r>
          </a:p>
        </p:txBody>
      </p:sp>
      <p:sp>
        <p:nvSpPr>
          <p:cNvPr id="3" name="Content Placeholder 2">
            <a:extLst>
              <a:ext uri="{FF2B5EF4-FFF2-40B4-BE49-F238E27FC236}">
                <a16:creationId xmlns:a16="http://schemas.microsoft.com/office/drawing/2014/main" id="{729B3A30-9A62-29D6-6A2B-A150A653E331}"/>
              </a:ext>
            </a:extLst>
          </p:cNvPr>
          <p:cNvSpPr>
            <a:spLocks noGrp="1"/>
          </p:cNvSpPr>
          <p:nvPr>
            <p:ph idx="1"/>
          </p:nvPr>
        </p:nvSpPr>
        <p:spPr>
          <a:xfrm>
            <a:off x="596900" y="1379538"/>
            <a:ext cx="11595100" cy="5167312"/>
          </a:xfrm>
        </p:spPr>
        <p:txBody>
          <a:bodyPr>
            <a:normAutofit fontScale="55000" lnSpcReduction="20000"/>
          </a:bodyPr>
          <a:lstStyle/>
          <a:p>
            <a:pPr marL="0" indent="0">
              <a:lnSpc>
                <a:spcPct val="160000"/>
              </a:lnSpc>
              <a:buNone/>
            </a:pPr>
            <a:r>
              <a:rPr lang="en-US" sz="3400" dirty="0"/>
              <a:t>We are a dedicated </a:t>
            </a:r>
            <a:r>
              <a:rPr lang="en-US" sz="3400" b="1" dirty="0"/>
              <a:t>third-party incident response team </a:t>
            </a:r>
            <a:r>
              <a:rPr lang="en-US" sz="3400" dirty="0"/>
              <a:t>specializing in </a:t>
            </a:r>
            <a:r>
              <a:rPr lang="en-US" sz="3400" b="1" dirty="0"/>
              <a:t>comprehensive cybersecurity services</a:t>
            </a:r>
            <a:r>
              <a:rPr lang="en-US" sz="3400" dirty="0"/>
              <a:t>.</a:t>
            </a:r>
          </a:p>
          <a:p>
            <a:pPr>
              <a:lnSpc>
                <a:spcPct val="160000"/>
              </a:lnSpc>
            </a:pPr>
            <a:r>
              <a:rPr lang="en-US" sz="3400" b="1" dirty="0"/>
              <a:t>Our Services Include:</a:t>
            </a:r>
            <a:endParaRPr lang="en-US" sz="3400" dirty="0"/>
          </a:p>
          <a:p>
            <a:pPr lvl="1">
              <a:lnSpc>
                <a:spcPct val="160000"/>
              </a:lnSpc>
            </a:pPr>
            <a:r>
              <a:rPr lang="en-US" sz="3300" b="1" dirty="0"/>
              <a:t>Incident Investigation</a:t>
            </a:r>
            <a:r>
              <a:rPr lang="en-US" sz="3300" dirty="0"/>
              <a:t>: Analyzing the breach, understanding the attack vector, and assessing impact.</a:t>
            </a:r>
          </a:p>
          <a:p>
            <a:pPr lvl="1">
              <a:lnSpc>
                <a:spcPct val="160000"/>
              </a:lnSpc>
            </a:pPr>
            <a:r>
              <a:rPr lang="en-US" sz="3300" b="1" dirty="0"/>
              <a:t>Containment and Eradication</a:t>
            </a:r>
            <a:r>
              <a:rPr lang="en-US" sz="3300" dirty="0"/>
              <a:t>: Implementing measures to contain the incident and eliminate threats.</a:t>
            </a:r>
          </a:p>
          <a:p>
            <a:pPr lvl="1">
              <a:lnSpc>
                <a:spcPct val="160000"/>
              </a:lnSpc>
            </a:pPr>
            <a:r>
              <a:rPr lang="en-US" sz="3300" b="1" dirty="0"/>
              <a:t>Recovery</a:t>
            </a:r>
            <a:r>
              <a:rPr lang="en-US" sz="3300" dirty="0"/>
              <a:t>: Assisting with system restoration and ensuring vulnerabilities are addressed.</a:t>
            </a:r>
          </a:p>
          <a:p>
            <a:pPr lvl="1">
              <a:lnSpc>
                <a:spcPct val="160000"/>
              </a:lnSpc>
            </a:pPr>
            <a:r>
              <a:rPr lang="en-US" sz="3300" b="1" dirty="0"/>
              <a:t>Threat Intelligence</a:t>
            </a:r>
            <a:r>
              <a:rPr lang="en-US" sz="3300" dirty="0"/>
              <a:t>: Providing insights into emerging threats and post-incident reporting.</a:t>
            </a:r>
          </a:p>
          <a:p>
            <a:pPr lvl="1">
              <a:lnSpc>
                <a:spcPct val="160000"/>
              </a:lnSpc>
            </a:pPr>
            <a:r>
              <a:rPr lang="en-US" sz="3300" b="1" dirty="0"/>
              <a:t>Training and Preparedness</a:t>
            </a:r>
            <a:r>
              <a:rPr lang="en-US" sz="3300" dirty="0"/>
              <a:t>: Offering training sessions for staff to prevent future incidents.</a:t>
            </a:r>
          </a:p>
          <a:p>
            <a:pPr>
              <a:lnSpc>
                <a:spcPct val="160000"/>
              </a:lnSpc>
            </a:pPr>
            <a:r>
              <a:rPr lang="en-US" sz="3400" b="1" dirty="0"/>
              <a:t>Current Focus</a:t>
            </a:r>
            <a:r>
              <a:rPr lang="en-US" sz="3400" dirty="0"/>
              <a:t>:</a:t>
            </a:r>
            <a:br>
              <a:rPr lang="en-US" sz="3400" dirty="0"/>
            </a:br>
            <a:r>
              <a:rPr lang="en-US" sz="3400" dirty="0"/>
              <a:t>We are currently investigating a ransomware incident affecting the company, ensuring a swift and effective response to minimize damage and restore operations.</a:t>
            </a:r>
          </a:p>
          <a:p>
            <a:endParaRPr lang="en-US" dirty="0"/>
          </a:p>
        </p:txBody>
      </p:sp>
    </p:spTree>
    <p:extLst>
      <p:ext uri="{BB962C8B-B14F-4D97-AF65-F5344CB8AC3E}">
        <p14:creationId xmlns:p14="http://schemas.microsoft.com/office/powerpoint/2010/main" val="39290186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7528" y="205491"/>
            <a:ext cx="10515600" cy="1325563"/>
          </a:xfrm>
        </p:spPr>
        <p:txBody>
          <a:bodyPr>
            <a:normAutofit/>
          </a:bodyPr>
          <a:lstStyle/>
          <a:p>
            <a:r>
              <a:rPr lang="ar-EG" sz="6000" dirty="0">
                <a:solidFill>
                  <a:srgbClr val="FF0000"/>
                </a:solidFill>
              </a:rPr>
              <a:t>  </a:t>
            </a:r>
            <a:r>
              <a:rPr lang="en-US" sz="6000" dirty="0">
                <a:solidFill>
                  <a:srgbClr val="FF0000"/>
                </a:solidFill>
              </a:rPr>
              <a:t>           </a:t>
            </a:r>
            <a:r>
              <a:rPr lang="ar-EG" sz="6000" dirty="0">
                <a:solidFill>
                  <a:srgbClr val="FF0000"/>
                </a:solidFill>
              </a:rPr>
              <a:t> </a:t>
            </a:r>
            <a:r>
              <a:rPr lang="en-US" sz="6000" u="sng" dirty="0">
                <a:solidFill>
                  <a:srgbClr val="FF0000"/>
                </a:solidFill>
              </a:rPr>
              <a:t>delivery</a:t>
            </a:r>
            <a:r>
              <a:rPr lang="en-US" sz="6000" b="1" dirty="0">
                <a:solidFill>
                  <a:srgbClr val="FF0000"/>
                </a:solidFill>
              </a:rPr>
              <a:t> !!</a:t>
            </a:r>
          </a:p>
        </p:txBody>
      </p:sp>
      <p:pic>
        <p:nvPicPr>
          <p:cNvPr id="4" name="Content Placeholder 3"/>
          <p:cNvPicPr>
            <a:picLocks noGrp="1" noChangeAspect="1"/>
          </p:cNvPicPr>
          <p:nvPr>
            <p:ph idx="1"/>
          </p:nvPr>
        </p:nvPicPr>
        <p:blipFill>
          <a:blip r:embed="rId2"/>
          <a:stretch>
            <a:fillRect/>
          </a:stretch>
        </p:blipFill>
        <p:spPr>
          <a:xfrm>
            <a:off x="1071200" y="1553778"/>
            <a:ext cx="9733540" cy="5005284"/>
          </a:xfrm>
          <a:prstGeom prst="rect">
            <a:avLst/>
          </a:prstGeom>
        </p:spPr>
      </p:pic>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14039" y="226727"/>
            <a:ext cx="2176004" cy="1224002"/>
          </a:xfrm>
          <a:prstGeom prst="rect">
            <a:avLst/>
          </a:prstGeom>
        </p:spPr>
      </p:pic>
    </p:spTree>
    <p:extLst>
      <p:ext uri="{BB962C8B-B14F-4D97-AF65-F5344CB8AC3E}">
        <p14:creationId xmlns:p14="http://schemas.microsoft.com/office/powerpoint/2010/main" val="35663132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Conti CVEs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44325" y="2980592"/>
            <a:ext cx="6209475" cy="3068516"/>
          </a:xfrm>
        </p:spPr>
      </p:pic>
      <p:sp>
        <p:nvSpPr>
          <p:cNvPr id="5" name="TextBox 4"/>
          <p:cNvSpPr txBox="1"/>
          <p:nvPr/>
        </p:nvSpPr>
        <p:spPr>
          <a:xfrm>
            <a:off x="923192" y="1725522"/>
            <a:ext cx="9917723" cy="3108543"/>
          </a:xfrm>
          <a:prstGeom prst="rect">
            <a:avLst/>
          </a:prstGeom>
          <a:noFill/>
        </p:spPr>
        <p:txBody>
          <a:bodyPr wrap="square" rtlCol="0">
            <a:spAutoFit/>
          </a:bodyPr>
          <a:lstStyle/>
          <a:p>
            <a:r>
              <a:rPr lang="en-US" sz="2000" u="sng" dirty="0"/>
              <a:t>CVE-2020-0796</a:t>
            </a:r>
            <a:r>
              <a:rPr lang="en-US" sz="2000" dirty="0"/>
              <a:t>: The attack showed lateral movement across systems, evidenced by the attacker migrating processes and escalating privileges using commands like:</a:t>
            </a:r>
            <a:br>
              <a:rPr lang="en-US" sz="2000" dirty="0"/>
            </a:br>
            <a:r>
              <a:rPr lang="en-US" sz="2000" b="1" dirty="0"/>
              <a:t>net user /add </a:t>
            </a:r>
            <a:r>
              <a:rPr lang="en-US" sz="2000" dirty="0"/>
              <a:t>and </a:t>
            </a:r>
            <a:r>
              <a:rPr lang="en-US" sz="2000" b="1" dirty="0"/>
              <a:t>net </a:t>
            </a:r>
            <a:r>
              <a:rPr lang="en-US" sz="2000" b="1" dirty="0" err="1"/>
              <a:t>localgroup</a:t>
            </a:r>
            <a:r>
              <a:rPr lang="en-US" sz="2000" b="1" dirty="0"/>
              <a:t> administrators /add </a:t>
            </a:r>
          </a:p>
          <a:p>
            <a:endParaRPr lang="en-US" dirty="0"/>
          </a:p>
          <a:p>
            <a:endParaRPr lang="en-US" dirty="0"/>
          </a:p>
          <a:p>
            <a:r>
              <a:rPr lang="en-US" sz="2000" u="sng" dirty="0"/>
              <a:t>CVE-2018-13374</a:t>
            </a:r>
            <a:r>
              <a:rPr lang="en-US" sz="2000" dirty="0"/>
              <a:t> and </a:t>
            </a:r>
            <a:r>
              <a:rPr lang="en-US" sz="2000" u="sng" dirty="0"/>
              <a:t>CVE-2018-13379</a:t>
            </a:r>
            <a:r>
              <a:rPr lang="en-US" sz="2000" dirty="0"/>
              <a:t>: </a:t>
            </a:r>
            <a:br>
              <a:rPr lang="en-US" sz="2000" dirty="0"/>
            </a:br>
            <a:r>
              <a:rPr lang="en-US" sz="2000" dirty="0"/>
              <a:t>The web shell (</a:t>
            </a:r>
            <a:r>
              <a:rPr lang="en-US" sz="2000" b="1" dirty="0"/>
              <a:t>i3gfPctK1c2x.aspx</a:t>
            </a:r>
            <a:r>
              <a:rPr lang="en-US" sz="2000" dirty="0"/>
              <a:t>) </a:t>
            </a:r>
            <a:br>
              <a:rPr lang="en-US" sz="2000" dirty="0"/>
            </a:br>
            <a:r>
              <a:rPr lang="en-US" sz="2000" dirty="0"/>
              <a:t>was deployed on the Exchange server </a:t>
            </a:r>
            <a:br>
              <a:rPr lang="en-US" sz="2000" dirty="0"/>
            </a:br>
            <a:r>
              <a:rPr lang="en-US" sz="2000" dirty="0"/>
              <a:t>through a vulnerability that enabled </a:t>
            </a:r>
            <a:br>
              <a:rPr lang="en-US" sz="2000" dirty="0"/>
            </a:br>
            <a:r>
              <a:rPr lang="en-US" sz="2000" dirty="0"/>
              <a:t>unauthorized file upload and execution. </a:t>
            </a:r>
          </a:p>
        </p:txBody>
      </p:sp>
    </p:spTree>
    <p:extLst>
      <p:ext uri="{BB962C8B-B14F-4D97-AF65-F5344CB8AC3E}">
        <p14:creationId xmlns:p14="http://schemas.microsoft.com/office/powerpoint/2010/main" val="9819959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D58F0-E5C0-5F69-F9EB-68CB99B919B8}"/>
              </a:ext>
            </a:extLst>
          </p:cNvPr>
          <p:cNvSpPr>
            <a:spLocks noGrp="1"/>
          </p:cNvSpPr>
          <p:nvPr>
            <p:ph type="title"/>
          </p:nvPr>
        </p:nvSpPr>
        <p:spPr>
          <a:xfrm>
            <a:off x="0" y="-1179872"/>
            <a:ext cx="7404100" cy="6857999"/>
          </a:xfrm>
        </p:spPr>
        <p:txBody>
          <a:bodyPr vert="horz" lIns="91440" tIns="45720" rIns="91440" bIns="45720" rtlCol="0" anchor="b">
            <a:normAutofit/>
          </a:bodyPr>
          <a:lstStyle/>
          <a:p>
            <a:pPr algn="ctr"/>
            <a:r>
              <a:rPr lang="en-US" sz="1800" b="1" u="sng" kern="1200" dirty="0">
                <a:solidFill>
                  <a:schemeClr val="tx1"/>
                </a:solidFill>
                <a:latin typeface="+mj-lt"/>
                <a:ea typeface="+mj-ea"/>
                <a:cs typeface="+mj-cs"/>
              </a:rPr>
              <a:t>Post-Incident Activity Documentation for Conti Ransomware Attack</a:t>
            </a:r>
            <a:br>
              <a:rPr lang="en-US" sz="1800" b="1" u="sng" kern="1200" dirty="0">
                <a:solidFill>
                  <a:schemeClr val="tx1"/>
                </a:solidFill>
                <a:latin typeface="+mj-lt"/>
                <a:ea typeface="+mj-ea"/>
                <a:cs typeface="+mj-cs"/>
              </a:rPr>
            </a:br>
            <a:r>
              <a:rPr lang="en-US" sz="1800" b="1" u="sng" kern="1200" dirty="0">
                <a:solidFill>
                  <a:schemeClr val="tx1"/>
                </a:solidFill>
                <a:latin typeface="+mj-lt"/>
                <a:ea typeface="+mj-ea"/>
                <a:cs typeface="+mj-cs"/>
              </a:rPr>
              <a:t>Introduction</a:t>
            </a:r>
            <a:br>
              <a:rPr lang="en-US" sz="1400" b="1" u="sng" kern="1200" dirty="0">
                <a:solidFill>
                  <a:schemeClr val="tx1"/>
                </a:solidFill>
                <a:latin typeface="+mj-lt"/>
                <a:ea typeface="+mj-ea"/>
                <a:cs typeface="+mj-cs"/>
              </a:rPr>
            </a:br>
            <a:br>
              <a:rPr lang="en-US" sz="1400" b="1" kern="1200" dirty="0">
                <a:solidFill>
                  <a:schemeClr val="tx1"/>
                </a:solidFill>
                <a:latin typeface="+mj-lt"/>
                <a:ea typeface="+mj-ea"/>
                <a:cs typeface="+mj-cs"/>
              </a:rPr>
            </a:br>
            <a:r>
              <a:rPr lang="en-US" sz="1400" kern="1200" dirty="0">
                <a:solidFill>
                  <a:schemeClr val="tx1"/>
                </a:solidFill>
                <a:latin typeface="+mj-lt"/>
                <a:ea typeface="+mj-ea"/>
                <a:cs typeface="+mj-cs"/>
              </a:rPr>
              <a:t>This document outlines the post-incident activities following the Conti ransomware attack. The primary goal is to review the incident, assess its impact, document lessons learned, and implement improvements to prevent future occurrences.</a:t>
            </a:r>
            <a:br>
              <a:rPr lang="en-US" sz="1400" kern="1200" dirty="0">
                <a:solidFill>
                  <a:schemeClr val="tx1"/>
                </a:solidFill>
                <a:latin typeface="+mj-lt"/>
                <a:ea typeface="+mj-ea"/>
                <a:cs typeface="+mj-cs"/>
              </a:rPr>
            </a:br>
            <a:br>
              <a:rPr lang="en-US" sz="1400" kern="1200" dirty="0">
                <a:solidFill>
                  <a:schemeClr val="tx1"/>
                </a:solidFill>
                <a:latin typeface="+mj-lt"/>
                <a:ea typeface="+mj-ea"/>
                <a:cs typeface="+mj-cs"/>
              </a:rPr>
            </a:br>
            <a:r>
              <a:rPr lang="en-US" sz="1400" b="1" u="sng" kern="1200" dirty="0">
                <a:solidFill>
                  <a:schemeClr val="tx1"/>
                </a:solidFill>
                <a:latin typeface="+mj-lt"/>
                <a:ea typeface="+mj-ea"/>
                <a:cs typeface="+mj-cs"/>
              </a:rPr>
              <a:t>Objectives of Post-Incident Activity</a:t>
            </a:r>
            <a:br>
              <a:rPr lang="en-US" sz="1400" b="1" kern="1200" dirty="0">
                <a:solidFill>
                  <a:schemeClr val="tx1"/>
                </a:solidFill>
                <a:latin typeface="+mj-lt"/>
                <a:ea typeface="+mj-ea"/>
                <a:cs typeface="+mj-cs"/>
              </a:rPr>
            </a:br>
            <a:r>
              <a:rPr lang="en-US" sz="1400" b="1" kern="1200" dirty="0">
                <a:solidFill>
                  <a:srgbClr val="C00000"/>
                </a:solidFill>
                <a:latin typeface="+mj-lt"/>
                <a:ea typeface="+mj-ea"/>
                <a:cs typeface="+mj-cs"/>
              </a:rPr>
              <a:t>Evaluate Incident Response</a:t>
            </a:r>
            <a:r>
              <a:rPr lang="en-US" sz="1400" kern="1200" dirty="0">
                <a:solidFill>
                  <a:schemeClr val="tx1"/>
                </a:solidFill>
                <a:latin typeface="+mj-lt"/>
                <a:ea typeface="+mj-ea"/>
                <a:cs typeface="+mj-cs"/>
              </a:rPr>
              <a:t>: Analyze the effectiveness of the response to identify strengths and weaknesses.</a:t>
            </a:r>
            <a:br>
              <a:rPr lang="en-US" sz="1400" kern="1200" dirty="0">
                <a:solidFill>
                  <a:schemeClr val="tx1"/>
                </a:solidFill>
                <a:latin typeface="+mj-lt"/>
                <a:ea typeface="+mj-ea"/>
                <a:cs typeface="+mj-cs"/>
              </a:rPr>
            </a:br>
            <a:r>
              <a:rPr lang="en-US" sz="1400" b="1" kern="1200" dirty="0">
                <a:solidFill>
                  <a:srgbClr val="C00000"/>
                </a:solidFill>
                <a:latin typeface="+mj-lt"/>
                <a:ea typeface="+mj-ea"/>
                <a:cs typeface="+mj-cs"/>
              </a:rPr>
              <a:t>Document Findings</a:t>
            </a:r>
            <a:r>
              <a:rPr lang="en-US" sz="1400" kern="1200" dirty="0">
                <a:solidFill>
                  <a:srgbClr val="C00000"/>
                </a:solidFill>
                <a:latin typeface="+mj-lt"/>
                <a:ea typeface="+mj-ea"/>
                <a:cs typeface="+mj-cs"/>
              </a:rPr>
              <a:t>: </a:t>
            </a:r>
            <a:r>
              <a:rPr lang="en-US" sz="1400" kern="1200" dirty="0">
                <a:solidFill>
                  <a:schemeClr val="tx1"/>
                </a:solidFill>
                <a:latin typeface="+mj-lt"/>
                <a:ea typeface="+mj-ea"/>
                <a:cs typeface="+mj-cs"/>
              </a:rPr>
              <a:t>Capture detailed information about the attack, including indicators of compromise (IOCs) and its impact.</a:t>
            </a:r>
            <a:br>
              <a:rPr lang="en-US" sz="1400" kern="1200" dirty="0">
                <a:solidFill>
                  <a:schemeClr val="tx1"/>
                </a:solidFill>
                <a:latin typeface="+mj-lt"/>
                <a:ea typeface="+mj-ea"/>
                <a:cs typeface="+mj-cs"/>
              </a:rPr>
            </a:br>
            <a:r>
              <a:rPr lang="en-US" sz="1400" b="1" kern="1200" dirty="0">
                <a:solidFill>
                  <a:srgbClr val="C00000"/>
                </a:solidFill>
                <a:latin typeface="+mj-lt"/>
                <a:ea typeface="+mj-ea"/>
                <a:cs typeface="+mj-cs"/>
              </a:rPr>
              <a:t>Identify Lessons Learned</a:t>
            </a:r>
            <a:r>
              <a:rPr lang="en-US" sz="1400" kern="1200" dirty="0">
                <a:solidFill>
                  <a:schemeClr val="tx1"/>
                </a:solidFill>
                <a:latin typeface="+mj-lt"/>
                <a:ea typeface="+mj-ea"/>
                <a:cs typeface="+mj-cs"/>
              </a:rPr>
              <a:t>: Extract insights from the incident to enhance future preparedness and response.</a:t>
            </a:r>
            <a:br>
              <a:rPr lang="en-US" sz="1400" kern="1200" dirty="0">
                <a:solidFill>
                  <a:schemeClr val="tx1"/>
                </a:solidFill>
                <a:latin typeface="+mj-lt"/>
                <a:ea typeface="+mj-ea"/>
                <a:cs typeface="+mj-cs"/>
              </a:rPr>
            </a:br>
            <a:r>
              <a:rPr lang="en-US" sz="1400" b="1" kern="1200" dirty="0">
                <a:solidFill>
                  <a:srgbClr val="C00000"/>
                </a:solidFill>
                <a:latin typeface="+mj-lt"/>
                <a:ea typeface="+mj-ea"/>
                <a:cs typeface="+mj-cs"/>
              </a:rPr>
              <a:t>Strengthen Security Measures</a:t>
            </a:r>
            <a:r>
              <a:rPr lang="en-US" sz="1400" kern="1200" dirty="0">
                <a:solidFill>
                  <a:srgbClr val="C00000"/>
                </a:solidFill>
                <a:latin typeface="+mj-lt"/>
                <a:ea typeface="+mj-ea"/>
                <a:cs typeface="+mj-cs"/>
              </a:rPr>
              <a:t>: </a:t>
            </a:r>
            <a:r>
              <a:rPr lang="en-US" sz="1400" kern="1200" dirty="0">
                <a:solidFill>
                  <a:schemeClr val="tx1"/>
                </a:solidFill>
                <a:latin typeface="+mj-lt"/>
                <a:ea typeface="+mj-ea"/>
                <a:cs typeface="+mj-cs"/>
              </a:rPr>
              <a:t>Update policies and procedures based on insights gained from the incident.</a:t>
            </a:r>
            <a:br>
              <a:rPr lang="en-US" sz="1400" kern="1200" dirty="0">
                <a:solidFill>
                  <a:schemeClr val="tx1"/>
                </a:solidFill>
                <a:latin typeface="+mj-lt"/>
                <a:ea typeface="+mj-ea"/>
                <a:cs typeface="+mj-cs"/>
              </a:rPr>
            </a:br>
            <a:r>
              <a:rPr lang="en-US" sz="1400" b="1" kern="1200" dirty="0">
                <a:solidFill>
                  <a:srgbClr val="C00000"/>
                </a:solidFill>
                <a:latin typeface="+mj-lt"/>
                <a:ea typeface="+mj-ea"/>
                <a:cs typeface="+mj-cs"/>
              </a:rPr>
              <a:t>Improve Training and Awareness</a:t>
            </a:r>
            <a:r>
              <a:rPr lang="en-US" sz="1400" kern="1200" dirty="0">
                <a:solidFill>
                  <a:srgbClr val="C00000"/>
                </a:solidFill>
                <a:latin typeface="+mj-lt"/>
                <a:ea typeface="+mj-ea"/>
                <a:cs typeface="+mj-cs"/>
              </a:rPr>
              <a:t>: </a:t>
            </a:r>
            <a:r>
              <a:rPr lang="en-US" sz="1400" kern="1200" dirty="0">
                <a:solidFill>
                  <a:schemeClr val="tx1"/>
                </a:solidFill>
                <a:latin typeface="+mj-lt"/>
                <a:ea typeface="+mj-ea"/>
                <a:cs typeface="+mj-cs"/>
              </a:rPr>
              <a:t>Educate staff regarding ransomware threats and incident response.</a:t>
            </a:r>
            <a:br>
              <a:rPr lang="en-US" sz="1400" kern="1200" dirty="0">
                <a:solidFill>
                  <a:schemeClr val="tx1"/>
                </a:solidFill>
                <a:latin typeface="+mj-lt"/>
                <a:ea typeface="+mj-ea"/>
                <a:cs typeface="+mj-cs"/>
              </a:rPr>
            </a:br>
            <a:endParaRPr lang="en-US" sz="1400" kern="1200" dirty="0">
              <a:solidFill>
                <a:schemeClr val="tx1"/>
              </a:solidFill>
              <a:latin typeface="+mj-lt"/>
              <a:ea typeface="+mj-ea"/>
              <a:cs typeface="+mj-cs"/>
            </a:endParaRPr>
          </a:p>
        </p:txBody>
      </p:sp>
      <p:pic>
        <p:nvPicPr>
          <p:cNvPr id="4" name="Picture 3" descr="A person standing in front of a computer screen">
            <a:extLst>
              <a:ext uri="{FF2B5EF4-FFF2-40B4-BE49-F238E27FC236}">
                <a16:creationId xmlns:a16="http://schemas.microsoft.com/office/drawing/2014/main" id="{8C98FEAC-ABA8-1445-9A44-C0B9B404F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968" y="1776051"/>
            <a:ext cx="4942280" cy="2594697"/>
          </a:xfrm>
          <a:prstGeom prst="rect">
            <a:avLst/>
          </a:prstGeom>
        </p:spPr>
      </p:pic>
    </p:spTree>
    <p:extLst>
      <p:ext uri="{BB962C8B-B14F-4D97-AF65-F5344CB8AC3E}">
        <p14:creationId xmlns:p14="http://schemas.microsoft.com/office/powerpoint/2010/main" val="25423346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B5F1A-66D3-3D56-8874-ED54AB286C40}"/>
              </a:ext>
            </a:extLst>
          </p:cNvPr>
          <p:cNvSpPr>
            <a:spLocks noGrp="1"/>
          </p:cNvSpPr>
          <p:nvPr>
            <p:ph type="title"/>
          </p:nvPr>
        </p:nvSpPr>
        <p:spPr>
          <a:xfrm>
            <a:off x="0" y="191512"/>
            <a:ext cx="10515600" cy="2852737"/>
          </a:xfrm>
        </p:spPr>
        <p:txBody>
          <a:bodyPr>
            <a:normAutofit fontScale="90000"/>
          </a:bodyPr>
          <a:lstStyle/>
          <a:p>
            <a:r>
              <a:rPr lang="en-US" sz="4000" b="1" u="sng" dirty="0"/>
              <a:t>Review the Incident Timeline</a:t>
            </a:r>
            <a:r>
              <a:rPr lang="en-US" sz="4000" u="sng" dirty="0"/>
              <a:t>:</a:t>
            </a:r>
            <a:br>
              <a:rPr lang="en-US" sz="4000" dirty="0"/>
            </a:br>
            <a:r>
              <a:rPr lang="en-US" sz="4000" b="1" dirty="0">
                <a:solidFill>
                  <a:srgbClr val="C00000"/>
                </a:solidFill>
              </a:rPr>
              <a:t>Detection</a:t>
            </a:r>
            <a:r>
              <a:rPr lang="en-US" sz="4000" dirty="0">
                <a:solidFill>
                  <a:srgbClr val="C00000"/>
                </a:solidFill>
              </a:rPr>
              <a:t>: </a:t>
            </a:r>
            <a:br>
              <a:rPr lang="en-US" sz="4000" dirty="0"/>
            </a:br>
            <a:r>
              <a:rPr lang="en-US" sz="2700" b="1" dirty="0">
                <a:solidFill>
                  <a:srgbClr val="C00000"/>
                </a:solidFill>
              </a:rPr>
              <a:t>Date &amp; Time</a:t>
            </a:r>
            <a:r>
              <a:rPr lang="en-US" sz="2700" dirty="0">
                <a:solidFill>
                  <a:srgbClr val="C00000"/>
                </a:solidFill>
              </a:rPr>
              <a:t>: </a:t>
            </a:r>
            <a:r>
              <a:rPr lang="en-US" sz="2700" dirty="0"/>
              <a:t>Initial reports of users being unable to access Outlook and the Exchange Admin Center.</a:t>
            </a:r>
            <a:br>
              <a:rPr lang="en-US" sz="2700" dirty="0"/>
            </a:br>
            <a:r>
              <a:rPr lang="en-US" sz="2700" b="1" dirty="0">
                <a:solidFill>
                  <a:srgbClr val="C00000"/>
                </a:solidFill>
              </a:rPr>
              <a:t>Initial Indicators</a:t>
            </a:r>
            <a:r>
              <a:rPr lang="en-US" sz="2700" dirty="0">
                <a:solidFill>
                  <a:srgbClr val="C00000"/>
                </a:solidFill>
              </a:rPr>
              <a:t>: </a:t>
            </a:r>
            <a:r>
              <a:rPr lang="en-US" sz="2700" dirty="0"/>
              <a:t>Discovery of ransom notes on the Exchange server indicating a breach.</a:t>
            </a:r>
            <a:br>
              <a:rPr lang="en-US" dirty="0"/>
            </a:br>
            <a:endParaRPr lang="en-US" dirty="0"/>
          </a:p>
        </p:txBody>
      </p:sp>
      <p:sp>
        <p:nvSpPr>
          <p:cNvPr id="8" name="Rectangle 1">
            <a:extLst>
              <a:ext uri="{FF2B5EF4-FFF2-40B4-BE49-F238E27FC236}">
                <a16:creationId xmlns:a16="http://schemas.microsoft.com/office/drawing/2014/main" id="{647ECC80-C15C-01B3-02DD-99C84748B888}"/>
              </a:ext>
            </a:extLst>
          </p:cNvPr>
          <p:cNvSpPr>
            <a:spLocks noGrp="1" noChangeArrowheads="1"/>
          </p:cNvSpPr>
          <p:nvPr>
            <p:ph type="body" idx="1"/>
          </p:nvPr>
        </p:nvSpPr>
        <p:spPr bwMode="auto">
          <a:xfrm>
            <a:off x="-68826" y="2831644"/>
            <a:ext cx="1051560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C00000"/>
                </a:solidFill>
                <a:effectLst/>
                <a:latin typeface="Arial" panose="020B0604020202020204" pitchFamily="34" charset="0"/>
              </a:rPr>
              <a:t>Response Actions</a:t>
            </a:r>
            <a:r>
              <a:rPr kumimoji="0" lang="en-US" altLang="en-US" sz="1800" b="0" i="0" u="none" strike="noStrike" cap="none" normalizeH="0" baseline="0" dirty="0">
                <a:ln>
                  <a:noFill/>
                </a:ln>
                <a:solidFill>
                  <a:srgbClr val="C00000"/>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Immediate isolation of affected systems.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Notifications to key stakeholders and initiation of incident response protocols</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Rectangle 7">
            <a:extLst>
              <a:ext uri="{FF2B5EF4-FFF2-40B4-BE49-F238E27FC236}">
                <a16:creationId xmlns:a16="http://schemas.microsoft.com/office/drawing/2014/main" id="{ECE19C59-8F7D-4C89-9617-F6947879D9C8}"/>
              </a:ext>
            </a:extLst>
          </p:cNvPr>
          <p:cNvSpPr>
            <a:spLocks noChangeArrowheads="1"/>
          </p:cNvSpPr>
          <p:nvPr/>
        </p:nvSpPr>
        <p:spPr bwMode="auto">
          <a:xfrm>
            <a:off x="-68826" y="2182020"/>
            <a:ext cx="898515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C00000"/>
                </a:solidFill>
                <a:effectLst/>
                <a:latin typeface="Arial" panose="020B0604020202020204" pitchFamily="34" charset="0"/>
              </a:rPr>
              <a:t>Recovery Efforts</a:t>
            </a:r>
            <a:r>
              <a:rPr kumimoji="0" lang="en-US" altLang="en-US" sz="1800" b="0" i="0" u="none" strike="noStrike" cap="none" normalizeH="0" baseline="0" dirty="0">
                <a:ln>
                  <a:noFill/>
                </a:ln>
                <a:solidFill>
                  <a:srgbClr val="C00000"/>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Restoration of services using clean backups and patching of exploited vulnerabilities.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5" name="Rectangle 8">
            <a:extLst>
              <a:ext uri="{FF2B5EF4-FFF2-40B4-BE49-F238E27FC236}">
                <a16:creationId xmlns:a16="http://schemas.microsoft.com/office/drawing/2014/main" id="{B0DD0E5C-C32A-1923-1F74-ADDEF9722660}"/>
              </a:ext>
            </a:extLst>
          </p:cNvPr>
          <p:cNvSpPr>
            <a:spLocks noChangeArrowheads="1"/>
          </p:cNvSpPr>
          <p:nvPr/>
        </p:nvSpPr>
        <p:spPr bwMode="auto">
          <a:xfrm>
            <a:off x="-68826" y="3641440"/>
            <a:ext cx="10584426"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C00000"/>
                </a:solidFill>
                <a:effectLst/>
                <a:latin typeface="Arial" panose="020B0604020202020204" pitchFamily="34" charset="0"/>
              </a:rPr>
              <a:t>Analyze Response Effectiveness</a:t>
            </a:r>
            <a:r>
              <a:rPr kumimoji="0" lang="en-US" altLang="en-US" sz="1800" b="0" i="0" u="none" strike="noStrike" cap="none" normalizeH="0" baseline="0" dirty="0">
                <a:ln>
                  <a:noFill/>
                </a:ln>
                <a:solidFill>
                  <a:srgbClr val="C00000"/>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C00000"/>
                </a:solidFill>
                <a:effectLst/>
                <a:latin typeface="Arial" panose="020B0604020202020204" pitchFamily="34" charset="0"/>
              </a:rPr>
              <a:t>Strengths</a:t>
            </a:r>
            <a:r>
              <a:rPr kumimoji="0" lang="en-US" altLang="en-US" sz="1800" b="0" i="0" u="none" strike="noStrike" cap="none" normalizeH="0" baseline="0" dirty="0">
                <a:ln>
                  <a:noFill/>
                </a:ln>
                <a:solidFill>
                  <a:srgbClr val="C00000"/>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Quick identification of the attack and isolation of affected systems.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Effective communication among the incident response team.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C00000"/>
                </a:solidFill>
                <a:effectLst/>
                <a:latin typeface="Arial" panose="020B0604020202020204" pitchFamily="34" charset="0"/>
              </a:rPr>
              <a:t>Weaknesses</a:t>
            </a:r>
            <a:r>
              <a:rPr kumimoji="0" lang="en-US" altLang="en-US" sz="1800" b="0" i="0" u="none" strike="noStrike" cap="none" normalizeH="0" baseline="0" dirty="0">
                <a:ln>
                  <a:noFill/>
                </a:ln>
                <a:solidFill>
                  <a:srgbClr val="C00000"/>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Delayed identification of the initial attack vector.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Insufficient initial scope assessment, leading to prolonged recovery.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66671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2CDBBEC9-F266-9C56-8140-87142E5224EF}"/>
              </a:ext>
            </a:extLst>
          </p:cNvPr>
          <p:cNvSpPr>
            <a:spLocks noGrp="1" noChangeArrowheads="1"/>
          </p:cNvSpPr>
          <p:nvPr>
            <p:ph type="title"/>
          </p:nvPr>
        </p:nvSpPr>
        <p:spPr bwMode="auto">
          <a:xfrm>
            <a:off x="68826" y="-79653"/>
            <a:ext cx="12054348" cy="7017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1" i="0" u="sng" strike="noStrike" cap="none" normalizeH="0" baseline="0" dirty="0">
                <a:ln>
                  <a:noFill/>
                </a:ln>
                <a:solidFill>
                  <a:srgbClr val="C00000"/>
                </a:solidFill>
                <a:effectLst/>
                <a:latin typeface="Arial" panose="020B0604020202020204" pitchFamily="34" charset="0"/>
              </a:rPr>
              <a:t>Document Findings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200" b="1" i="0" u="none" strike="noStrike" cap="none" normalizeH="0" baseline="0" dirty="0">
                <a:ln>
                  <a:noFill/>
                </a:ln>
                <a:solidFill>
                  <a:srgbClr val="C00000"/>
                </a:solidFill>
                <a:effectLst/>
                <a:latin typeface="Arial" panose="020B0604020202020204" pitchFamily="34" charset="0"/>
              </a:rPr>
              <a:t>Create a Comprehensive Incident Report</a:t>
            </a:r>
            <a:r>
              <a:rPr kumimoji="0" lang="en-US" altLang="en-US" sz="3600" b="0" i="0" u="none" strike="noStrike" cap="none" normalizeH="0" baseline="0" dirty="0">
                <a:ln>
                  <a:noFill/>
                </a:ln>
                <a:solidFill>
                  <a:srgbClr val="C00000"/>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C00000"/>
                </a:solidFill>
                <a:effectLst/>
                <a:latin typeface="Arial" panose="020B0604020202020204" pitchFamily="34" charset="0"/>
              </a:rPr>
              <a:t>Incident Overview</a:t>
            </a:r>
            <a:r>
              <a:rPr kumimoji="0" lang="en-US" altLang="en-US" sz="1200" b="0" i="0" u="none" strike="noStrike" cap="none" normalizeH="0" baseline="0" dirty="0">
                <a:ln>
                  <a:noFill/>
                </a:ln>
                <a:solidFill>
                  <a:schemeClr val="tx1"/>
                </a:solidFill>
                <a:effectLst/>
                <a:latin typeface="Arial" panose="020B0604020202020204" pitchFamily="34" charset="0"/>
              </a:rPr>
              <a:t>: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C00000"/>
                </a:solidFill>
                <a:effectLst/>
                <a:latin typeface="Arial" panose="020B0604020202020204" pitchFamily="34" charset="0"/>
              </a:rPr>
              <a:t>Type of Attack</a:t>
            </a:r>
            <a:r>
              <a:rPr kumimoji="0" lang="en-US" altLang="en-US" sz="1200" b="0" i="0" u="none" strike="noStrike" cap="none" normalizeH="0" baseline="0" dirty="0">
                <a:ln>
                  <a:noFill/>
                </a:ln>
                <a:solidFill>
                  <a:schemeClr val="tx1"/>
                </a:solidFill>
                <a:effectLst/>
                <a:latin typeface="Arial" panose="020B0604020202020204" pitchFamily="34" charset="0"/>
              </a:rPr>
              <a:t>: Ransomware (Conti).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C00000"/>
                </a:solidFill>
                <a:effectLst/>
                <a:latin typeface="Arial" panose="020B0604020202020204" pitchFamily="34" charset="0"/>
              </a:rPr>
              <a:t>Delivery Method</a:t>
            </a:r>
            <a:r>
              <a:rPr kumimoji="0" lang="en-US" altLang="en-US" sz="1200" b="0" i="0" u="none" strike="noStrike" cap="none" normalizeH="0" baseline="0" dirty="0">
                <a:ln>
                  <a:noFill/>
                </a:ln>
                <a:solidFill>
                  <a:schemeClr val="tx1"/>
                </a:solidFill>
                <a:effectLst/>
                <a:latin typeface="Arial" panose="020B0604020202020204" pitchFamily="34" charset="0"/>
              </a:rPr>
              <a:t>: Phishing email containing malicious links, exploiting vulnerabilities in the Exchange Server.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C00000"/>
                </a:solidFill>
                <a:effectLst/>
                <a:latin typeface="Arial" panose="020B0604020202020204" pitchFamily="34" charset="0"/>
              </a:rPr>
              <a:t>Impact Assessment</a:t>
            </a:r>
            <a:r>
              <a:rPr kumimoji="0" lang="en-US" altLang="en-US" sz="1200" b="0" i="0" u="none" strike="noStrike" cap="none" normalizeH="0" baseline="0" dirty="0">
                <a:ln>
                  <a:noFill/>
                </a:ln>
                <a:solidFill>
                  <a:srgbClr val="C00000"/>
                </a:solidFill>
                <a:effectLst/>
                <a:latin typeface="Arial" panose="020B0604020202020204" pitchFamily="34" charset="0"/>
              </a:rPr>
              <a:t>: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C00000"/>
                </a:solidFill>
                <a:effectLst/>
                <a:latin typeface="Arial" panose="020B0604020202020204" pitchFamily="34" charset="0"/>
              </a:rPr>
              <a:t>Systems Affected</a:t>
            </a:r>
            <a:r>
              <a:rPr kumimoji="0" lang="en-US" altLang="en-US" sz="1200" b="0" i="0" u="none" strike="noStrike" cap="none" normalizeH="0" baseline="0" dirty="0">
                <a:ln>
                  <a:noFill/>
                </a:ln>
                <a:solidFill>
                  <a:schemeClr val="tx1"/>
                </a:solidFill>
                <a:effectLst/>
                <a:latin typeface="Arial" panose="020B0604020202020204" pitchFamily="34" charset="0"/>
              </a:rPr>
              <a:t>: </a:t>
            </a:r>
          </a:p>
          <a:p>
            <a:pPr marL="1371600" marR="0" lvl="3"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Exchange Server. </a:t>
            </a:r>
          </a:p>
          <a:p>
            <a:pPr marL="1371600" marR="0" lvl="3"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User workstations.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C00000"/>
                </a:solidFill>
                <a:effectLst/>
                <a:latin typeface="Arial" panose="020B0604020202020204" pitchFamily="34" charset="0"/>
              </a:rPr>
              <a:t>Data Loss</a:t>
            </a:r>
            <a:r>
              <a:rPr kumimoji="0" lang="en-US" altLang="en-US" sz="1200" b="0" i="0" u="none" strike="noStrike" cap="none" normalizeH="0" baseline="0" dirty="0">
                <a:ln>
                  <a:noFill/>
                </a:ln>
                <a:solidFill>
                  <a:schemeClr val="tx1"/>
                </a:solidFill>
                <a:effectLst/>
                <a:latin typeface="Arial" panose="020B0604020202020204" pitchFamily="34" charset="0"/>
              </a:rPr>
              <a:t>: </a:t>
            </a:r>
          </a:p>
          <a:p>
            <a:pPr marL="1371600" marR="0" lvl="3"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Potential encryption of critical files and ransom demands issued by attackers.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C00000"/>
                </a:solidFill>
                <a:effectLst/>
                <a:latin typeface="Arial" panose="020B0604020202020204" pitchFamily="34" charset="0"/>
              </a:rPr>
              <a:t>Downtime</a:t>
            </a:r>
            <a:r>
              <a:rPr kumimoji="0" lang="en-US" altLang="en-US" sz="1200" b="0" i="0" u="none" strike="noStrike" cap="none" normalizeH="0" baseline="0" dirty="0">
                <a:ln>
                  <a:noFill/>
                </a:ln>
                <a:solidFill>
                  <a:srgbClr val="C00000"/>
                </a:solidFill>
                <a:effectLst/>
                <a:latin typeface="Arial" panose="020B0604020202020204" pitchFamily="34" charset="0"/>
              </a:rPr>
              <a:t>: </a:t>
            </a:r>
          </a:p>
          <a:p>
            <a:pPr marL="1371600" marR="0" lvl="3"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Service outages affecting email communication for approximately 72 hours.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C00000"/>
                </a:solidFill>
                <a:effectLst/>
                <a:latin typeface="Arial" panose="020B0604020202020204" pitchFamily="34" charset="0"/>
              </a:rPr>
              <a:t>Financial Implications</a:t>
            </a:r>
            <a:r>
              <a:rPr kumimoji="0" lang="en-US" altLang="en-US" sz="1200" b="0" i="0" u="none" strike="noStrike" cap="none" normalizeH="0" baseline="0" dirty="0">
                <a:ln>
                  <a:noFill/>
                </a:ln>
                <a:solidFill>
                  <a:schemeClr val="tx1"/>
                </a:solidFill>
                <a:effectLst/>
                <a:latin typeface="Arial" panose="020B0604020202020204" pitchFamily="34" charset="0"/>
              </a:rPr>
              <a:t>: </a:t>
            </a:r>
          </a:p>
          <a:p>
            <a:pPr marL="1371600" marR="0" lvl="3"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Estimated costs for recovery efforts, potential ransom payments, and reputational damage. </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200" b="1" i="0" u="none" strike="noStrike" cap="none" normalizeH="0" baseline="0" dirty="0">
                <a:ln>
                  <a:noFill/>
                </a:ln>
                <a:solidFill>
                  <a:srgbClr val="C00000"/>
                </a:solidFill>
                <a:effectLst/>
                <a:latin typeface="Arial" panose="020B0604020202020204" pitchFamily="34" charset="0"/>
              </a:rPr>
              <a:t>Identify Indicators of Compromise (IOCs)</a:t>
            </a:r>
            <a:r>
              <a:rPr kumimoji="0" lang="en-US" altLang="en-US" sz="1200" b="0" i="0" u="none" strike="noStrike" cap="none" normalizeH="0" baseline="0" dirty="0">
                <a:ln>
                  <a:noFill/>
                </a:ln>
                <a:solidFill>
                  <a:srgbClr val="C00000"/>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C00000"/>
                </a:solidFill>
                <a:effectLst/>
                <a:latin typeface="Arial" panose="020B0604020202020204" pitchFamily="34" charset="0"/>
              </a:rPr>
              <a:t>Malicious File Paths</a:t>
            </a:r>
            <a:r>
              <a:rPr kumimoji="0" lang="en-US" altLang="en-US" sz="1200" b="0" i="0" u="none" strike="noStrike" cap="none" normalizeH="0" baseline="0" dirty="0">
                <a:ln>
                  <a:noFill/>
                </a:ln>
                <a:solidFill>
                  <a:srgbClr val="C00000"/>
                </a:solidFill>
                <a:effectLst/>
                <a:latin typeface="Arial" panose="020B0604020202020204" pitchFamily="34" charset="0"/>
              </a:rPr>
              <a:t>: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200" b="0" i="0" u="sng" strike="noStrike" cap="none" normalizeH="0" baseline="0" dirty="0">
                <a:ln>
                  <a:noFill/>
                </a:ln>
                <a:solidFill>
                  <a:schemeClr val="tx1"/>
                </a:solidFill>
                <a:effectLst/>
                <a:latin typeface="Arial Unicode MS"/>
              </a:rPr>
              <a:t>C:\Users\Administrator\Documents\cmd.exe</a:t>
            </a:r>
            <a:r>
              <a:rPr kumimoji="0" lang="en-US" altLang="en-US" sz="1050" b="0" i="0" u="sng" strike="noStrike" cap="none" normalizeH="0" baseline="0" dirty="0">
                <a:ln>
                  <a:noFill/>
                </a:ln>
                <a:solidFill>
                  <a:schemeClr val="tx1"/>
                </a:solidFill>
                <a:effectLst/>
              </a:rPr>
              <a:t> (ransomware executable).</a:t>
            </a:r>
            <a:r>
              <a:rPr kumimoji="0" lang="en-US" altLang="en-US" sz="2800" b="0" i="0" u="sng"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C00000"/>
                </a:solidFill>
                <a:effectLst/>
                <a:latin typeface="Arial" panose="020B0604020202020204" pitchFamily="34" charset="0"/>
              </a:rPr>
              <a:t>MD5 Hashes</a:t>
            </a:r>
            <a:r>
              <a:rPr kumimoji="0" lang="en-US" altLang="en-US" sz="1200" b="0" i="0" u="none" strike="noStrike" cap="none" normalizeH="0" baseline="0" dirty="0">
                <a:ln>
                  <a:noFill/>
                </a:ln>
                <a:solidFill>
                  <a:srgbClr val="C00000"/>
                </a:solidFill>
                <a:effectLst/>
                <a:latin typeface="Arial" panose="020B0604020202020204" pitchFamily="34" charset="0"/>
              </a:rPr>
              <a:t>: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400" b="0" i="0" u="sng" strike="noStrike" cap="none" normalizeH="0" baseline="0" dirty="0">
                <a:ln>
                  <a:noFill/>
                </a:ln>
                <a:solidFill>
                  <a:schemeClr val="tx1"/>
                </a:solidFill>
                <a:effectLst/>
                <a:latin typeface="Arial Unicode MS"/>
              </a:rPr>
              <a:t>290C7DFB01E50CEA9E19DA81A781AF2C</a:t>
            </a:r>
            <a:r>
              <a:rPr kumimoji="0" lang="en-US" altLang="en-US" sz="1100" b="0" i="0" u="sng" strike="noStrike" cap="none" normalizeH="0" baseline="0" dirty="0">
                <a:ln>
                  <a:noFill/>
                </a:ln>
                <a:solidFill>
                  <a:schemeClr val="tx1"/>
                </a:solidFill>
                <a:effectLst/>
              </a:rPr>
              <a:t> (hash of the ransomware executable).</a:t>
            </a:r>
            <a:r>
              <a:rPr kumimoji="0" lang="en-US" altLang="en-US" sz="3200" b="0" i="0" u="sng"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C00000"/>
                </a:solidFill>
                <a:effectLst/>
                <a:latin typeface="Arial" panose="020B0604020202020204" pitchFamily="34" charset="0"/>
              </a:rPr>
              <a:t>Malicious Domains</a:t>
            </a:r>
            <a:r>
              <a:rPr kumimoji="0" lang="en-US" altLang="en-US" sz="1200" b="0" i="0" u="none" strike="noStrike" cap="none" normalizeH="0" baseline="0" dirty="0">
                <a:ln>
                  <a:noFill/>
                </a:ln>
                <a:solidFill>
                  <a:srgbClr val="C00000"/>
                </a:solidFill>
                <a:effectLst/>
                <a:latin typeface="Arial" panose="020B0604020202020204" pitchFamily="34" charset="0"/>
              </a:rPr>
              <a:t>: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Unicode MS"/>
              </a:rPr>
              <a:t>malicious-domain.com</a:t>
            </a:r>
            <a:r>
              <a:rPr kumimoji="0" lang="en-US" altLang="en-US" sz="1050" b="0" i="0" u="none" strike="noStrike" cap="none" normalizeH="0" baseline="0" dirty="0">
                <a:ln>
                  <a:noFill/>
                </a:ln>
                <a:solidFill>
                  <a:schemeClr val="tx1"/>
                </a:solidFill>
                <a:effectLst/>
              </a:rPr>
              <a:t> (replace with actual domains used by the attackers).</a:t>
            </a:r>
            <a:r>
              <a:rPr kumimoji="0" lang="en-US" altLang="en-US" sz="280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C00000"/>
                </a:solidFill>
                <a:effectLst/>
                <a:latin typeface="Arial" panose="020B0604020202020204" pitchFamily="34" charset="0"/>
              </a:rPr>
              <a:t>IP Addresses</a:t>
            </a:r>
            <a:r>
              <a:rPr kumimoji="0" lang="en-US" altLang="en-US" sz="1200" b="0" i="0" u="none" strike="noStrike" cap="none" normalizeH="0" baseline="0" dirty="0">
                <a:ln>
                  <a:noFill/>
                </a:ln>
                <a:solidFill>
                  <a:srgbClr val="C00000"/>
                </a:solidFill>
                <a:effectLst/>
                <a:latin typeface="Arial" panose="020B0604020202020204" pitchFamily="34" charset="0"/>
              </a:rPr>
              <a:t>: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Unicode MS"/>
              </a:rPr>
              <a:t>192.0.2.1</a:t>
            </a:r>
            <a:r>
              <a:rPr kumimoji="0" lang="en-US" altLang="en-US" sz="1000" b="0" i="0" u="none" strike="noStrike" cap="none" normalizeH="0" baseline="0" dirty="0">
                <a:ln>
                  <a:noFill/>
                </a:ln>
                <a:solidFill>
                  <a:schemeClr val="tx1"/>
                </a:solidFill>
                <a:effectLst/>
              </a:rPr>
              <a:t> (example IP used for command-and-control communication).</a:t>
            </a:r>
            <a:r>
              <a:rPr kumimoji="0" lang="en-US" altLang="en-US" sz="240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C00000"/>
                </a:solidFill>
                <a:effectLst/>
                <a:latin typeface="Arial" panose="020B0604020202020204" pitchFamily="34" charset="0"/>
              </a:rPr>
              <a:t>File Names</a:t>
            </a:r>
            <a:r>
              <a:rPr kumimoji="0" lang="en-US" altLang="en-US" sz="1200" b="0" i="0" u="none" strike="noStrike" cap="none" normalizeH="0" baseline="0" dirty="0">
                <a:ln>
                  <a:noFill/>
                </a:ln>
                <a:solidFill>
                  <a:srgbClr val="C00000"/>
                </a:solidFill>
                <a:effectLst/>
                <a:latin typeface="Arial" panose="020B0604020202020204" pitchFamily="34" charset="0"/>
              </a:rPr>
              <a:t>: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Unicode MS"/>
              </a:rPr>
              <a:t>readme.txt</a:t>
            </a:r>
            <a:r>
              <a:rPr kumimoji="0" lang="en-US" altLang="en-US" sz="1000" b="0" i="0" u="none" strike="noStrike" cap="none" normalizeH="0" baseline="0" dirty="0">
                <a:ln>
                  <a:noFill/>
                </a:ln>
                <a:solidFill>
                  <a:schemeClr val="tx1"/>
                </a:solidFill>
                <a:effectLst/>
              </a:rPr>
              <a:t> (ransom note distributed across folders).</a:t>
            </a:r>
            <a:r>
              <a:rPr kumimoji="0" lang="en-US" altLang="en-US" sz="2400" b="0" i="0" u="none" strike="noStrike" cap="none" normalizeH="0" baseline="0" dirty="0">
                <a:ln>
                  <a:noFill/>
                </a:ln>
                <a:solidFill>
                  <a:schemeClr val="tx1"/>
                </a:solidFill>
                <a:effectLst/>
                <a:latin typeface="Arial" panose="020B0604020202020204" pitchFamily="34" charset="0"/>
              </a:rPr>
              <a:t>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Unicode MS"/>
              </a:rPr>
              <a:t>i3gfPctK1c2x.aspx</a:t>
            </a:r>
            <a:r>
              <a:rPr kumimoji="0" lang="en-US" altLang="en-US" sz="1000" b="0" i="0" u="none" strike="noStrike" cap="none" normalizeH="0" baseline="0" dirty="0">
                <a:ln>
                  <a:noFill/>
                </a:ln>
                <a:solidFill>
                  <a:schemeClr val="tx1"/>
                </a:solidFill>
                <a:effectLst/>
              </a:rPr>
              <a:t> (malicious web shell deployed on the server).</a:t>
            </a:r>
            <a:r>
              <a:rPr kumimoji="0" lang="en-US" altLang="en-US" sz="24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925521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9CF0C-4D01-E916-1622-16EA3575988E}"/>
              </a:ext>
            </a:extLst>
          </p:cNvPr>
          <p:cNvSpPr>
            <a:spLocks noGrp="1"/>
          </p:cNvSpPr>
          <p:nvPr>
            <p:ph type="title"/>
          </p:nvPr>
        </p:nvSpPr>
        <p:spPr>
          <a:xfrm>
            <a:off x="-1" y="295275"/>
            <a:ext cx="11602065" cy="1325563"/>
          </a:xfrm>
        </p:spPr>
        <p:txBody>
          <a:bodyPr>
            <a:noAutofit/>
          </a:bodyPr>
          <a:lstStyle/>
          <a:p>
            <a:pPr marL="342900" indent="-342900">
              <a:buFont typeface="Wingdings" panose="05000000000000000000" pitchFamily="2" charset="2"/>
              <a:buChar char="q"/>
            </a:pPr>
            <a:r>
              <a:rPr lang="en-US" sz="3200" b="1" dirty="0">
                <a:solidFill>
                  <a:schemeClr val="accent1">
                    <a:lumMod val="75000"/>
                  </a:schemeClr>
                </a:solidFill>
                <a:latin typeface="Times New Roman" panose="02020603050405020304" pitchFamily="18" charset="0"/>
                <a:cs typeface="Times New Roman" panose="02020603050405020304" pitchFamily="18" charset="0"/>
              </a:rPr>
              <a:t>Lessons Learned Document</a:t>
            </a:r>
            <a:br>
              <a:rPr lang="en-US" sz="2400" b="1" dirty="0">
                <a:latin typeface="Times New Roman" panose="02020603050405020304" pitchFamily="18" charset="0"/>
                <a:cs typeface="Times New Roman" panose="02020603050405020304" pitchFamily="18" charset="0"/>
              </a:rPr>
            </a:br>
            <a:r>
              <a:rPr lang="en-US" sz="1800" b="1" dirty="0">
                <a:solidFill>
                  <a:srgbClr val="C00000"/>
                </a:solidFill>
                <a:latin typeface="Times New Roman" panose="02020603050405020304" pitchFamily="18" charset="0"/>
                <a:cs typeface="Times New Roman" panose="02020603050405020304" pitchFamily="18" charset="0"/>
              </a:rPr>
              <a:t>Action</a:t>
            </a:r>
            <a:r>
              <a:rPr lang="en-US" sz="1800" b="1" dirty="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Summarize key takeaways for future reference.</a:t>
            </a:r>
            <a:br>
              <a:rPr lang="en-US" sz="1600" dirty="0">
                <a:latin typeface="Times New Roman" panose="02020603050405020304" pitchFamily="18" charset="0"/>
                <a:cs typeface="Times New Roman" panose="02020603050405020304" pitchFamily="18" charset="0"/>
              </a:rPr>
            </a:br>
            <a:br>
              <a:rPr lang="en-US" sz="1600" dirty="0">
                <a:latin typeface="Times New Roman" panose="02020603050405020304" pitchFamily="18" charset="0"/>
                <a:cs typeface="Times New Roman" panose="02020603050405020304" pitchFamily="18" charset="0"/>
              </a:rPr>
            </a:br>
            <a:r>
              <a:rPr lang="en-US" sz="1800" b="1" dirty="0">
                <a:solidFill>
                  <a:srgbClr val="C00000"/>
                </a:solidFill>
                <a:latin typeface="Times New Roman" panose="02020603050405020304" pitchFamily="18" charset="0"/>
                <a:cs typeface="Times New Roman" panose="02020603050405020304" pitchFamily="18" charset="0"/>
              </a:rPr>
              <a:t>Findings</a:t>
            </a:r>
            <a:r>
              <a:rPr lang="en-US" sz="1800" b="1" dirty="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Highlighted the importance of regular backups, timely patching, and employee training on cybersecurity best practices</a:t>
            </a:r>
            <a:br>
              <a:rPr lang="en-US" sz="16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pic>
        <p:nvPicPr>
          <p:cNvPr id="4" name="Picture 3" descr="A hand holding a glowing check mark&#10;&#10;Description automatically generated">
            <a:extLst>
              <a:ext uri="{FF2B5EF4-FFF2-40B4-BE49-F238E27FC236}">
                <a16:creationId xmlns:a16="http://schemas.microsoft.com/office/drawing/2014/main" id="{1AEE1C21-D39B-AF5A-A9CC-488494C21A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510" y="1863366"/>
            <a:ext cx="9674942" cy="4429125"/>
          </a:xfrm>
          <a:prstGeom prst="rect">
            <a:avLst/>
          </a:prstGeom>
        </p:spPr>
      </p:pic>
    </p:spTree>
    <p:extLst>
      <p:ext uri="{BB962C8B-B14F-4D97-AF65-F5344CB8AC3E}">
        <p14:creationId xmlns:p14="http://schemas.microsoft.com/office/powerpoint/2010/main" val="17576616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D0FFD-5B07-0977-0F33-2EEBD6BB4283}"/>
              </a:ext>
            </a:extLst>
          </p:cNvPr>
          <p:cNvSpPr>
            <a:spLocks noGrp="1"/>
          </p:cNvSpPr>
          <p:nvPr>
            <p:ph type="title"/>
          </p:nvPr>
        </p:nvSpPr>
        <p:spPr>
          <a:xfrm>
            <a:off x="0" y="-4409769"/>
            <a:ext cx="11956026" cy="9301317"/>
          </a:xfrm>
        </p:spPr>
        <p:txBody>
          <a:bodyPr>
            <a:noAutofit/>
          </a:bodyPr>
          <a:lstStyle/>
          <a:p>
            <a:pPr algn="ctr"/>
            <a:r>
              <a:rPr lang="en-US" sz="2800" b="1" u="sng" dirty="0">
                <a:solidFill>
                  <a:srgbClr val="C00000"/>
                </a:solidFill>
              </a:rPr>
              <a:t>Identify Lessons Learned</a:t>
            </a:r>
            <a:br>
              <a:rPr lang="en-US" sz="1400" b="1" dirty="0"/>
            </a:br>
            <a:r>
              <a:rPr lang="en-US" sz="1800" b="1" dirty="0">
                <a:solidFill>
                  <a:srgbClr val="C00000"/>
                </a:solidFill>
              </a:rPr>
              <a:t>Recognizing Phishing Threats</a:t>
            </a:r>
            <a:r>
              <a:rPr lang="en-US" sz="1800" dirty="0">
                <a:solidFill>
                  <a:srgbClr val="C00000"/>
                </a:solidFill>
              </a:rPr>
              <a:t>:</a:t>
            </a:r>
            <a:br>
              <a:rPr lang="en-US" sz="1800" dirty="0"/>
            </a:br>
            <a:r>
              <a:rPr lang="en-US" sz="1800" b="1" dirty="0">
                <a:solidFill>
                  <a:srgbClr val="C00000"/>
                </a:solidFill>
              </a:rPr>
              <a:t>Lesson</a:t>
            </a:r>
            <a:r>
              <a:rPr lang="en-US" sz="1800" dirty="0"/>
              <a:t>: The phishing email that initiated the attack was not identified promptly.</a:t>
            </a:r>
            <a:br>
              <a:rPr lang="en-US" sz="1800" dirty="0"/>
            </a:br>
            <a:r>
              <a:rPr lang="en-US" sz="1800" b="1" dirty="0">
                <a:solidFill>
                  <a:srgbClr val="C00000"/>
                </a:solidFill>
              </a:rPr>
              <a:t>Action</a:t>
            </a:r>
            <a:r>
              <a:rPr lang="en-US" sz="1800" dirty="0"/>
              <a:t>: Implement enhanced email filtering and user training on recognizing phishing attempts.</a:t>
            </a:r>
            <a:br>
              <a:rPr lang="en-US" sz="1800" dirty="0"/>
            </a:br>
            <a:r>
              <a:rPr lang="en-US" sz="1800" b="1" dirty="0">
                <a:solidFill>
                  <a:srgbClr val="C00000"/>
                </a:solidFill>
              </a:rPr>
              <a:t>Vulnerability Management</a:t>
            </a:r>
            <a:r>
              <a:rPr lang="en-US" sz="1800" dirty="0">
                <a:solidFill>
                  <a:srgbClr val="C00000"/>
                </a:solidFill>
              </a:rPr>
              <a:t>:</a:t>
            </a:r>
            <a:br>
              <a:rPr lang="en-US" sz="1800" dirty="0"/>
            </a:br>
            <a:r>
              <a:rPr lang="en-US" sz="1800" b="1" dirty="0">
                <a:solidFill>
                  <a:srgbClr val="C00000"/>
                </a:solidFill>
              </a:rPr>
              <a:t>Lesson</a:t>
            </a:r>
            <a:r>
              <a:rPr lang="en-US" sz="1800" dirty="0">
                <a:solidFill>
                  <a:srgbClr val="C00000"/>
                </a:solidFill>
              </a:rPr>
              <a:t>: </a:t>
            </a:r>
            <a:r>
              <a:rPr lang="en-US" sz="1800" dirty="0"/>
              <a:t>Critical vulnerabilities in the Exchange Server were exploited due to outdated patches.</a:t>
            </a:r>
            <a:br>
              <a:rPr lang="en-US" sz="1800" dirty="0"/>
            </a:br>
            <a:r>
              <a:rPr lang="en-US" sz="1800" b="1" dirty="0">
                <a:solidFill>
                  <a:srgbClr val="C00000"/>
                </a:solidFill>
              </a:rPr>
              <a:t>Action</a:t>
            </a:r>
            <a:r>
              <a:rPr lang="en-US" sz="1800" dirty="0">
                <a:solidFill>
                  <a:srgbClr val="C00000"/>
                </a:solidFill>
              </a:rPr>
              <a:t>: </a:t>
            </a:r>
            <a:r>
              <a:rPr lang="en-US" sz="1800" dirty="0"/>
              <a:t>Establish a regular patch management schedule and ensure timely updates for all systems.</a:t>
            </a:r>
            <a:br>
              <a:rPr lang="en-US" sz="1800" dirty="0"/>
            </a:br>
            <a:r>
              <a:rPr lang="en-US" sz="1800" b="1" dirty="0">
                <a:solidFill>
                  <a:srgbClr val="C00000"/>
                </a:solidFill>
              </a:rPr>
              <a:t>Incident Detection</a:t>
            </a:r>
            <a:r>
              <a:rPr lang="en-US" sz="1800" dirty="0">
                <a:solidFill>
                  <a:srgbClr val="C00000"/>
                </a:solidFill>
              </a:rPr>
              <a:t>:</a:t>
            </a:r>
            <a:br>
              <a:rPr lang="en-US" sz="1800" dirty="0">
                <a:solidFill>
                  <a:srgbClr val="C00000"/>
                </a:solidFill>
              </a:rPr>
            </a:br>
            <a:r>
              <a:rPr lang="en-US" sz="1800" b="1" dirty="0">
                <a:solidFill>
                  <a:srgbClr val="C00000"/>
                </a:solidFill>
              </a:rPr>
              <a:t>Lesson</a:t>
            </a:r>
            <a:r>
              <a:rPr lang="en-US" sz="1800" dirty="0">
                <a:solidFill>
                  <a:srgbClr val="C00000"/>
                </a:solidFill>
              </a:rPr>
              <a:t>: </a:t>
            </a:r>
            <a:r>
              <a:rPr lang="en-US" sz="1800" dirty="0"/>
              <a:t>Initial detection relied heavily on user reports rather than proactive monitoring.</a:t>
            </a:r>
            <a:br>
              <a:rPr lang="en-US" sz="1800" dirty="0"/>
            </a:br>
            <a:r>
              <a:rPr lang="en-US" sz="1800" b="1" dirty="0">
                <a:solidFill>
                  <a:srgbClr val="C00000"/>
                </a:solidFill>
              </a:rPr>
              <a:t>Action</a:t>
            </a:r>
            <a:r>
              <a:rPr lang="en-US" sz="1800" dirty="0">
                <a:solidFill>
                  <a:srgbClr val="C00000"/>
                </a:solidFill>
              </a:rPr>
              <a:t>: </a:t>
            </a:r>
            <a:r>
              <a:rPr lang="en-US" sz="1800" dirty="0"/>
              <a:t>Improve monitoring capabilities with SIEM tools to detect anomalies in real-time.</a:t>
            </a:r>
            <a:br>
              <a:rPr lang="en-US" sz="1800" dirty="0"/>
            </a:br>
            <a:r>
              <a:rPr lang="en-US" sz="1800" b="1" dirty="0">
                <a:solidFill>
                  <a:srgbClr val="C00000"/>
                </a:solidFill>
              </a:rPr>
              <a:t>Communication Protocols</a:t>
            </a:r>
            <a:r>
              <a:rPr lang="en-US" sz="1800" dirty="0">
                <a:solidFill>
                  <a:srgbClr val="C00000"/>
                </a:solidFill>
              </a:rPr>
              <a:t>:</a:t>
            </a:r>
            <a:br>
              <a:rPr lang="en-US" sz="1800" dirty="0"/>
            </a:br>
            <a:r>
              <a:rPr lang="en-US" sz="1800" b="1" dirty="0">
                <a:solidFill>
                  <a:srgbClr val="C00000"/>
                </a:solidFill>
              </a:rPr>
              <a:t>Lesson</a:t>
            </a:r>
            <a:r>
              <a:rPr lang="en-US" sz="1800" dirty="0">
                <a:solidFill>
                  <a:srgbClr val="C00000"/>
                </a:solidFill>
              </a:rPr>
              <a:t>: </a:t>
            </a:r>
            <a:r>
              <a:rPr lang="en-US" sz="1800" dirty="0"/>
              <a:t>Communication during the incident was not as streamlined as needed.</a:t>
            </a:r>
            <a:br>
              <a:rPr lang="en-US" sz="1800" dirty="0"/>
            </a:br>
            <a:r>
              <a:rPr lang="en-US" sz="1800" b="1" dirty="0">
                <a:solidFill>
                  <a:srgbClr val="C00000"/>
                </a:solidFill>
              </a:rPr>
              <a:t>Action</a:t>
            </a:r>
            <a:r>
              <a:rPr lang="en-US" sz="1800" dirty="0"/>
              <a:t>: Develop clear communication protocols for incident response, including designated spokespeople and channels.</a:t>
            </a:r>
            <a:br>
              <a:rPr lang="en-US" sz="1800" dirty="0"/>
            </a:br>
            <a:r>
              <a:rPr lang="en-US" sz="1800" b="1" dirty="0">
                <a:solidFill>
                  <a:srgbClr val="C00000"/>
                </a:solidFill>
              </a:rPr>
              <a:t>Response Time</a:t>
            </a:r>
            <a:r>
              <a:rPr lang="en-US" sz="1800" dirty="0">
                <a:solidFill>
                  <a:srgbClr val="C00000"/>
                </a:solidFill>
              </a:rPr>
              <a:t>:</a:t>
            </a:r>
            <a:br>
              <a:rPr lang="en-US" sz="1800" dirty="0"/>
            </a:br>
            <a:r>
              <a:rPr lang="en-US" sz="1800" b="1" dirty="0">
                <a:solidFill>
                  <a:srgbClr val="C00000"/>
                </a:solidFill>
              </a:rPr>
              <a:t>Lesson</a:t>
            </a:r>
            <a:r>
              <a:rPr lang="en-US" sz="1800" dirty="0">
                <a:solidFill>
                  <a:srgbClr val="C00000"/>
                </a:solidFill>
              </a:rPr>
              <a:t>: </a:t>
            </a:r>
            <a:r>
              <a:rPr lang="en-US" sz="1800" dirty="0"/>
              <a:t>The response time could have been improved with better preparation.</a:t>
            </a:r>
            <a:br>
              <a:rPr lang="en-US" sz="1800" dirty="0"/>
            </a:br>
            <a:r>
              <a:rPr lang="en-US" sz="1800" b="1" dirty="0">
                <a:solidFill>
                  <a:srgbClr val="C00000"/>
                </a:solidFill>
              </a:rPr>
              <a:t>Action</a:t>
            </a:r>
            <a:r>
              <a:rPr lang="en-US" sz="1800" dirty="0">
                <a:solidFill>
                  <a:srgbClr val="C00000"/>
                </a:solidFill>
              </a:rPr>
              <a:t>: </a:t>
            </a:r>
            <a:r>
              <a:rPr lang="en-US" sz="1800" dirty="0"/>
              <a:t>Conduct regular tabletop exercises to rehearse the incident response plan and improve reaction times.</a:t>
            </a:r>
            <a:br>
              <a:rPr lang="en-US" sz="1400" dirty="0"/>
            </a:br>
            <a:endParaRPr lang="en-US" sz="1400" dirty="0"/>
          </a:p>
        </p:txBody>
      </p:sp>
    </p:spTree>
    <p:extLst>
      <p:ext uri="{BB962C8B-B14F-4D97-AF65-F5344CB8AC3E}">
        <p14:creationId xmlns:p14="http://schemas.microsoft.com/office/powerpoint/2010/main" val="25719814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2733712-0B32-69C9-30E3-0B01BB58F5BE}"/>
              </a:ext>
            </a:extLst>
          </p:cNvPr>
          <p:cNvSpPr>
            <a:spLocks noGrp="1"/>
          </p:cNvSpPr>
          <p:nvPr>
            <p:ph type="body" idx="1"/>
          </p:nvPr>
        </p:nvSpPr>
        <p:spPr>
          <a:xfrm>
            <a:off x="104263" y="0"/>
            <a:ext cx="9904976" cy="4168877"/>
          </a:xfrm>
        </p:spPr>
        <p:txBody>
          <a:bodyPr>
            <a:noAutofit/>
          </a:bodyPr>
          <a:lstStyle/>
          <a:p>
            <a:r>
              <a:rPr lang="en-US" sz="1200" b="1" dirty="0">
                <a:solidFill>
                  <a:srgbClr val="C00000"/>
                </a:solidFill>
              </a:rPr>
              <a:t>Enhance Security Measures</a:t>
            </a:r>
          </a:p>
          <a:p>
            <a:pPr>
              <a:buFont typeface="+mj-lt"/>
              <a:buAutoNum type="arabicPeriod"/>
            </a:pPr>
            <a:r>
              <a:rPr lang="en-US" sz="1050" b="1" dirty="0">
                <a:solidFill>
                  <a:srgbClr val="C00000"/>
                </a:solidFill>
              </a:rPr>
              <a:t>Update Incident Response Plans</a:t>
            </a:r>
            <a:r>
              <a:rPr lang="en-US" sz="1050" dirty="0">
                <a:solidFill>
                  <a:srgbClr val="C00000"/>
                </a:solidFill>
              </a:rPr>
              <a:t>:</a:t>
            </a:r>
          </a:p>
          <a:p>
            <a:pPr marL="742950" lvl="1" indent="-285750">
              <a:buFont typeface="+mj-lt"/>
              <a:buAutoNum type="arabicPeriod"/>
            </a:pPr>
            <a:r>
              <a:rPr lang="en-US" sz="1050" b="1" dirty="0"/>
              <a:t>Revisions</a:t>
            </a:r>
            <a:r>
              <a:rPr lang="en-US" sz="1050" dirty="0"/>
              <a:t>: Incorporate lessons learned from the Conti attack into the incident response plan.</a:t>
            </a:r>
          </a:p>
          <a:p>
            <a:pPr marL="742950" lvl="1" indent="-285750">
              <a:buFont typeface="+mj-lt"/>
              <a:buAutoNum type="arabicPeriod"/>
            </a:pPr>
            <a:r>
              <a:rPr lang="en-US" sz="1050" b="1" dirty="0"/>
              <a:t>Contact Information</a:t>
            </a:r>
            <a:r>
              <a:rPr lang="en-US" sz="1050" dirty="0"/>
              <a:t>: Ensure all contact details for team members are up-to-date.</a:t>
            </a:r>
          </a:p>
          <a:p>
            <a:pPr marL="742950" lvl="1" indent="-285750">
              <a:buFont typeface="+mj-lt"/>
              <a:buAutoNum type="arabicPeriod"/>
            </a:pPr>
            <a:r>
              <a:rPr lang="en-US" sz="1050" b="1" dirty="0"/>
              <a:t>Roles and Responsibilities</a:t>
            </a:r>
            <a:r>
              <a:rPr lang="en-US" sz="1050" dirty="0"/>
              <a:t>: Clearly define roles for each team member during incident response.</a:t>
            </a:r>
          </a:p>
          <a:p>
            <a:pPr>
              <a:buFont typeface="+mj-lt"/>
              <a:buAutoNum type="arabicPeriod"/>
            </a:pPr>
            <a:r>
              <a:rPr lang="en-US" sz="1050" b="1" dirty="0">
                <a:solidFill>
                  <a:srgbClr val="C00000"/>
                </a:solidFill>
              </a:rPr>
              <a:t>Implement Technical Controls</a:t>
            </a:r>
            <a:r>
              <a:rPr lang="en-US" sz="1050" dirty="0">
                <a:solidFill>
                  <a:srgbClr val="C00000"/>
                </a:solidFill>
              </a:rPr>
              <a:t>:</a:t>
            </a:r>
          </a:p>
          <a:p>
            <a:pPr marL="742950" lvl="1" indent="-285750">
              <a:buFont typeface="+mj-lt"/>
              <a:buAutoNum type="arabicPeriod"/>
            </a:pPr>
            <a:r>
              <a:rPr lang="en-US" sz="1050" b="1" dirty="0"/>
              <a:t>Patch Vulnerabilities</a:t>
            </a:r>
            <a:r>
              <a:rPr lang="en-US" sz="1050" dirty="0"/>
              <a:t>: </a:t>
            </a:r>
          </a:p>
          <a:p>
            <a:pPr marL="1143000" lvl="2" indent="-228600">
              <a:buFont typeface="+mj-lt"/>
              <a:buAutoNum type="arabicPeriod"/>
            </a:pPr>
            <a:r>
              <a:rPr lang="en-US" sz="1050" b="1" dirty="0"/>
              <a:t>Exchange Server</a:t>
            </a:r>
            <a:r>
              <a:rPr lang="en-US" sz="1050" dirty="0"/>
              <a:t>: Apply security patches for vulnerabilities exploited during the attack.</a:t>
            </a:r>
          </a:p>
          <a:p>
            <a:pPr marL="742950" lvl="1" indent="-285750">
              <a:buFont typeface="+mj-lt"/>
              <a:buAutoNum type="arabicPeriod"/>
            </a:pPr>
            <a:r>
              <a:rPr lang="en-US" sz="1050" b="1" dirty="0"/>
              <a:t>Network Segmentation</a:t>
            </a:r>
            <a:r>
              <a:rPr lang="en-US" sz="1050" dirty="0"/>
              <a:t>: </a:t>
            </a:r>
          </a:p>
          <a:p>
            <a:pPr marL="1143000" lvl="2" indent="-228600">
              <a:buFont typeface="+mj-lt"/>
              <a:buAutoNum type="arabicPeriod"/>
            </a:pPr>
            <a:r>
              <a:rPr lang="en-US" sz="1050" dirty="0"/>
              <a:t>Isolate critical infrastructure from less secure networks to limit lateral movement.</a:t>
            </a:r>
          </a:p>
          <a:p>
            <a:pPr>
              <a:buFont typeface="+mj-lt"/>
              <a:buAutoNum type="arabicPeriod"/>
            </a:pPr>
            <a:r>
              <a:rPr lang="en-US" sz="1050" b="1" dirty="0">
                <a:solidFill>
                  <a:srgbClr val="C00000"/>
                </a:solidFill>
              </a:rPr>
              <a:t>Strengthen Access Controls</a:t>
            </a:r>
            <a:r>
              <a:rPr lang="en-US" sz="1050" dirty="0">
                <a:solidFill>
                  <a:srgbClr val="C00000"/>
                </a:solidFill>
              </a:rPr>
              <a:t>:</a:t>
            </a:r>
          </a:p>
          <a:p>
            <a:pPr marL="742950" lvl="1" indent="-285750">
              <a:buFont typeface="+mj-lt"/>
              <a:buAutoNum type="arabicPeriod"/>
            </a:pPr>
            <a:r>
              <a:rPr lang="en-US" sz="1050" b="1" dirty="0"/>
              <a:t>Multi-Factor Authentication (MFA)</a:t>
            </a:r>
            <a:r>
              <a:rPr lang="en-US" sz="1050" dirty="0"/>
              <a:t>: </a:t>
            </a:r>
          </a:p>
          <a:p>
            <a:pPr marL="1143000" lvl="2" indent="-228600">
              <a:buFont typeface="+mj-lt"/>
              <a:buAutoNum type="arabicPeriod"/>
            </a:pPr>
            <a:r>
              <a:rPr lang="en-US" sz="1050" dirty="0"/>
              <a:t>Implement MFA for all critical systems, especially for administrative access.</a:t>
            </a:r>
          </a:p>
          <a:p>
            <a:pPr marL="742950" lvl="1" indent="-285750">
              <a:buFont typeface="+mj-lt"/>
              <a:buAutoNum type="arabicPeriod"/>
            </a:pPr>
            <a:r>
              <a:rPr lang="en-US" sz="1050" b="1" dirty="0"/>
              <a:t>Review User Privileges</a:t>
            </a:r>
            <a:r>
              <a:rPr lang="en-US" sz="1050" dirty="0"/>
              <a:t>: </a:t>
            </a:r>
          </a:p>
          <a:p>
            <a:pPr marL="1143000" lvl="2" indent="-228600">
              <a:buFont typeface="+mj-lt"/>
              <a:buAutoNum type="arabicPeriod"/>
            </a:pPr>
            <a:r>
              <a:rPr lang="en-US" sz="1050" dirty="0"/>
              <a:t>Conduct an audit of user accounts and privileges to ensure least privilege access.</a:t>
            </a:r>
          </a:p>
          <a:p>
            <a:pPr>
              <a:buFont typeface="+mj-lt"/>
              <a:buAutoNum type="arabicPeriod"/>
            </a:pPr>
            <a:r>
              <a:rPr lang="en-US" sz="1050" b="1" dirty="0">
                <a:solidFill>
                  <a:srgbClr val="C00000"/>
                </a:solidFill>
              </a:rPr>
              <a:t>Enhance Endpoint Protection</a:t>
            </a:r>
            <a:r>
              <a:rPr lang="en-US" sz="1050" dirty="0">
                <a:solidFill>
                  <a:srgbClr val="C00000"/>
                </a:solidFill>
              </a:rPr>
              <a:t>:</a:t>
            </a:r>
          </a:p>
          <a:p>
            <a:pPr marL="742950" lvl="1" indent="-285750">
              <a:buFont typeface="+mj-lt"/>
              <a:buAutoNum type="arabicPeriod"/>
            </a:pPr>
            <a:r>
              <a:rPr lang="en-US" sz="1050" b="1" dirty="0"/>
              <a:t>Deploy EDR Solutions</a:t>
            </a:r>
            <a:r>
              <a:rPr lang="en-US" sz="1050" dirty="0"/>
              <a:t>: </a:t>
            </a:r>
          </a:p>
          <a:p>
            <a:pPr marL="1143000" lvl="2" indent="-228600">
              <a:buFont typeface="+mj-lt"/>
              <a:buAutoNum type="arabicPeriod"/>
            </a:pPr>
            <a:r>
              <a:rPr lang="en-US" sz="1050" dirty="0"/>
              <a:t>Implement Endpoint Detection and Response (EDR) tools to monitor for suspicious activities.</a:t>
            </a:r>
          </a:p>
          <a:p>
            <a:pPr marL="742950" lvl="1" indent="-285750">
              <a:buFont typeface="+mj-lt"/>
              <a:buAutoNum type="arabicPeriod"/>
            </a:pPr>
            <a:r>
              <a:rPr lang="en-US" sz="1050" b="1" dirty="0"/>
              <a:t>Ensure Antivirus Solutions</a:t>
            </a:r>
            <a:r>
              <a:rPr lang="en-US" sz="1050" dirty="0"/>
              <a:t>: </a:t>
            </a:r>
          </a:p>
          <a:p>
            <a:pPr marL="1143000" lvl="2" indent="-228600">
              <a:buFont typeface="+mj-lt"/>
              <a:buAutoNum type="arabicPeriod"/>
            </a:pPr>
            <a:r>
              <a:rPr lang="en-US" sz="1050" dirty="0"/>
              <a:t>Keep all endpoints equipped with updated antivirus solutions.</a:t>
            </a:r>
          </a:p>
          <a:p>
            <a:r>
              <a:rPr lang="en-US" sz="1050" b="1" dirty="0"/>
              <a:t>Step 5: </a:t>
            </a:r>
            <a:r>
              <a:rPr lang="en-US" sz="1050" b="1" dirty="0">
                <a:solidFill>
                  <a:srgbClr val="C00000"/>
                </a:solidFill>
              </a:rPr>
              <a:t>Conduct Training and Awareness Programs</a:t>
            </a:r>
          </a:p>
          <a:p>
            <a:pPr>
              <a:buFont typeface="+mj-lt"/>
              <a:buAutoNum type="arabicPeriod"/>
            </a:pPr>
            <a:r>
              <a:rPr lang="en-US" sz="1050" b="1" dirty="0"/>
              <a:t>Employee Training</a:t>
            </a:r>
            <a:r>
              <a:rPr lang="en-US" sz="1050" dirty="0"/>
              <a:t>:</a:t>
            </a:r>
          </a:p>
          <a:p>
            <a:pPr marL="742950" lvl="1" indent="-285750">
              <a:buFont typeface="+mj-lt"/>
              <a:buAutoNum type="arabicPeriod"/>
            </a:pPr>
            <a:r>
              <a:rPr lang="en-US" sz="1050" b="1" dirty="0"/>
              <a:t>Workshops</a:t>
            </a:r>
            <a:r>
              <a:rPr lang="en-US" sz="1050" dirty="0"/>
              <a:t>: Organize mandatory training sessions to educate staff on recognizing phishing emails and social engineering tactics.</a:t>
            </a:r>
          </a:p>
          <a:p>
            <a:pPr marL="742950" lvl="1" indent="-285750">
              <a:buFont typeface="+mj-lt"/>
              <a:buAutoNum type="arabicPeriod"/>
            </a:pPr>
            <a:r>
              <a:rPr lang="en-US" sz="1050" b="1" dirty="0"/>
              <a:t>Incident Response Training</a:t>
            </a:r>
            <a:r>
              <a:rPr lang="en-US" sz="1050" dirty="0"/>
              <a:t>: Provide training on updated incident response procedures and protocols.</a:t>
            </a:r>
          </a:p>
          <a:p>
            <a:r>
              <a:rPr lang="en-US" sz="1050" b="1" dirty="0">
                <a:solidFill>
                  <a:srgbClr val="C00000"/>
                </a:solidFill>
              </a:rPr>
              <a:t>implement Continuous Monitoring</a:t>
            </a:r>
            <a:r>
              <a:rPr lang="en-US" sz="1050" dirty="0">
                <a:solidFill>
                  <a:srgbClr val="C00000"/>
                </a:solidFill>
              </a:rPr>
              <a:t>:</a:t>
            </a:r>
          </a:p>
          <a:p>
            <a:pPr>
              <a:buFont typeface="Arial" panose="020B0604020202020204" pitchFamily="34" charset="0"/>
              <a:buChar char="•"/>
            </a:pPr>
            <a:r>
              <a:rPr lang="en-US" sz="1050" b="1" dirty="0"/>
              <a:t>SIEM Tools</a:t>
            </a:r>
            <a:r>
              <a:rPr lang="en-US" sz="1050" dirty="0"/>
              <a:t>: Utilize Security Information and Event Management (SIEM) tools to continuously monitor for indicators of compromise (IOCs) related to the Conti attack.</a:t>
            </a:r>
          </a:p>
          <a:p>
            <a:pPr>
              <a:buFont typeface="Arial" panose="020B0604020202020204" pitchFamily="34" charset="0"/>
              <a:buChar char="•"/>
            </a:pPr>
            <a:r>
              <a:rPr lang="en-US" sz="1050" b="1" dirty="0"/>
              <a:t>Alerting Mechanisms</a:t>
            </a:r>
            <a:r>
              <a:rPr lang="en-US" sz="1050" dirty="0"/>
              <a:t>: Set up alerts for specific IOCs, such as: </a:t>
            </a:r>
          </a:p>
          <a:p>
            <a:pPr marL="742950" lvl="1" indent="-285750">
              <a:buFont typeface="Arial" panose="020B0604020202020204" pitchFamily="34" charset="0"/>
              <a:buChar char="•"/>
            </a:pPr>
            <a:r>
              <a:rPr lang="en-US" sz="1000" dirty="0"/>
              <a:t>Unauthorized account creations.</a:t>
            </a:r>
          </a:p>
          <a:p>
            <a:pPr marL="742950" lvl="1" indent="-285750">
              <a:buFont typeface="Arial" panose="020B0604020202020204" pitchFamily="34" charset="0"/>
              <a:buChar char="•"/>
            </a:pPr>
            <a:r>
              <a:rPr lang="en-US" sz="1000" dirty="0"/>
              <a:t>Suspicious file modifications or deletions.</a:t>
            </a:r>
          </a:p>
          <a:p>
            <a:endParaRPr lang="en-US" sz="900" dirty="0"/>
          </a:p>
        </p:txBody>
      </p:sp>
    </p:spTree>
    <p:extLst>
      <p:ext uri="{BB962C8B-B14F-4D97-AF65-F5344CB8AC3E}">
        <p14:creationId xmlns:p14="http://schemas.microsoft.com/office/powerpoint/2010/main" val="41921419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8A7869E-3872-4827-9F0E-31A8ED5DF506}"/>
              </a:ext>
            </a:extLst>
          </p:cNvPr>
          <p:cNvSpPr txBox="1"/>
          <p:nvPr/>
        </p:nvSpPr>
        <p:spPr>
          <a:xfrm>
            <a:off x="431428" y="207237"/>
            <a:ext cx="8730397" cy="584775"/>
          </a:xfrm>
          <a:prstGeom prst="rect">
            <a:avLst/>
          </a:prstGeom>
          <a:noFill/>
        </p:spPr>
        <p:txBody>
          <a:bodyPr wrap="square">
            <a:spAutoFit/>
          </a:bodyPr>
          <a:lstStyle/>
          <a:p>
            <a:pPr algn="ctr" defTabSz="685800">
              <a:spcBef>
                <a:spcPts val="450"/>
              </a:spcBef>
              <a:defRPr/>
            </a:pPr>
            <a:r>
              <a:rPr lang="en-US" sz="3200" b="1" dirty="0">
                <a:solidFill>
                  <a:schemeClr val="accent2"/>
                </a:solidFill>
                <a:latin typeface="Roboto" panose="02000000000000000000" pitchFamily="2" charset="0"/>
                <a:ea typeface="Roboto" panose="02000000000000000000" pitchFamily="2" charset="0"/>
              </a:rPr>
              <a:t>System Hardening</a:t>
            </a:r>
          </a:p>
        </p:txBody>
      </p:sp>
      <p:grpSp>
        <p:nvGrpSpPr>
          <p:cNvPr id="47" name="Group 46">
            <a:extLst>
              <a:ext uri="{FF2B5EF4-FFF2-40B4-BE49-F238E27FC236}">
                <a16:creationId xmlns:a16="http://schemas.microsoft.com/office/drawing/2014/main" id="{4C3DA60F-F760-4A0F-8DB5-9EFD685835B8}"/>
              </a:ext>
            </a:extLst>
          </p:cNvPr>
          <p:cNvGrpSpPr/>
          <p:nvPr/>
        </p:nvGrpSpPr>
        <p:grpSpPr>
          <a:xfrm>
            <a:off x="899317" y="1198502"/>
            <a:ext cx="10155545" cy="5066675"/>
            <a:chOff x="1014386" y="1294553"/>
            <a:chExt cx="10098074" cy="5038001"/>
          </a:xfrm>
        </p:grpSpPr>
        <p:sp>
          <p:nvSpPr>
            <p:cNvPr id="6" name="Block Arc 5">
              <a:extLst>
                <a:ext uri="{FF2B5EF4-FFF2-40B4-BE49-F238E27FC236}">
                  <a16:creationId xmlns:a16="http://schemas.microsoft.com/office/drawing/2014/main" id="{71051D88-78B8-4842-B288-835E7C2A6FCB}"/>
                </a:ext>
              </a:extLst>
            </p:cNvPr>
            <p:cNvSpPr/>
            <p:nvPr/>
          </p:nvSpPr>
          <p:spPr>
            <a:xfrm>
              <a:off x="4806399" y="2440259"/>
              <a:ext cx="2688651" cy="2688651"/>
            </a:xfrm>
            <a:prstGeom prst="blockArc">
              <a:avLst>
                <a:gd name="adj1" fmla="val 12080066"/>
                <a:gd name="adj2" fmla="val 8765745"/>
                <a:gd name="adj3" fmla="val 4490"/>
              </a:avLst>
            </a:prstGeom>
            <a:solidFill>
              <a:schemeClr val="bg1">
                <a:lumMod val="5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solidFill>
                  <a:schemeClr val="tx1"/>
                </a:solidFill>
              </a:endParaRPr>
            </a:p>
          </p:txBody>
        </p:sp>
        <p:sp>
          <p:nvSpPr>
            <p:cNvPr id="7" name="Oval 6">
              <a:extLst>
                <a:ext uri="{FF2B5EF4-FFF2-40B4-BE49-F238E27FC236}">
                  <a16:creationId xmlns:a16="http://schemas.microsoft.com/office/drawing/2014/main" id="{87ECA64F-73CF-4EBE-9B80-92BFE1746D93}"/>
                </a:ext>
              </a:extLst>
            </p:cNvPr>
            <p:cNvSpPr/>
            <p:nvPr/>
          </p:nvSpPr>
          <p:spPr>
            <a:xfrm>
              <a:off x="6095629" y="2370472"/>
              <a:ext cx="257112" cy="257111"/>
            </a:xfrm>
            <a:prstGeom prst="ellipse">
              <a:avLst/>
            </a:prstGeom>
            <a:solidFill>
              <a:schemeClr val="accent2"/>
            </a:solid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9" name="Oval 8">
              <a:extLst>
                <a:ext uri="{FF2B5EF4-FFF2-40B4-BE49-F238E27FC236}">
                  <a16:creationId xmlns:a16="http://schemas.microsoft.com/office/drawing/2014/main" id="{8E68F849-7F6C-435A-ADF9-60F133D1851D}"/>
                </a:ext>
              </a:extLst>
            </p:cNvPr>
            <p:cNvSpPr/>
            <p:nvPr/>
          </p:nvSpPr>
          <p:spPr>
            <a:xfrm>
              <a:off x="5889022" y="1374441"/>
              <a:ext cx="683182" cy="6831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11" name="Oval 10">
              <a:extLst>
                <a:ext uri="{FF2B5EF4-FFF2-40B4-BE49-F238E27FC236}">
                  <a16:creationId xmlns:a16="http://schemas.microsoft.com/office/drawing/2014/main" id="{24394E8E-8DAF-4D50-9DEF-785DCB52D874}"/>
                </a:ext>
              </a:extLst>
            </p:cNvPr>
            <p:cNvSpPr/>
            <p:nvPr/>
          </p:nvSpPr>
          <p:spPr>
            <a:xfrm>
              <a:off x="5809134" y="1294553"/>
              <a:ext cx="842958" cy="84295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cxnSp>
          <p:nvCxnSpPr>
            <p:cNvPr id="12" name="Straight Connector 11">
              <a:extLst>
                <a:ext uri="{FF2B5EF4-FFF2-40B4-BE49-F238E27FC236}">
                  <a16:creationId xmlns:a16="http://schemas.microsoft.com/office/drawing/2014/main" id="{6584910C-6B33-47C6-B0DD-5809E93BD792}"/>
                </a:ext>
              </a:extLst>
            </p:cNvPr>
            <p:cNvCxnSpPr>
              <a:stCxn id="11" idx="4"/>
              <a:endCxn id="7" idx="0"/>
            </p:cNvCxnSpPr>
            <p:nvPr/>
          </p:nvCxnSpPr>
          <p:spPr>
            <a:xfrm flipH="1">
              <a:off x="6224185" y="2137511"/>
              <a:ext cx="6428" cy="232961"/>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8842274C-B65F-4BB8-BA58-3C07389C1A59}"/>
                </a:ext>
              </a:extLst>
            </p:cNvPr>
            <p:cNvSpPr/>
            <p:nvPr/>
          </p:nvSpPr>
          <p:spPr>
            <a:xfrm rot="3402572">
              <a:off x="7104742" y="2864152"/>
              <a:ext cx="257112" cy="257111"/>
            </a:xfrm>
            <a:prstGeom prst="ellipse">
              <a:avLst/>
            </a:prstGeom>
            <a:solidFill>
              <a:schemeClr val="accent3"/>
            </a:solid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19" name="Oval 18">
              <a:extLst>
                <a:ext uri="{FF2B5EF4-FFF2-40B4-BE49-F238E27FC236}">
                  <a16:creationId xmlns:a16="http://schemas.microsoft.com/office/drawing/2014/main" id="{41672936-1869-4157-95D9-89C47758C1BD}"/>
                </a:ext>
              </a:extLst>
            </p:cNvPr>
            <p:cNvSpPr/>
            <p:nvPr/>
          </p:nvSpPr>
          <p:spPr>
            <a:xfrm rot="3402572">
              <a:off x="7549741" y="2226717"/>
              <a:ext cx="683182" cy="68318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20" name="Oval 19">
              <a:extLst>
                <a:ext uri="{FF2B5EF4-FFF2-40B4-BE49-F238E27FC236}">
                  <a16:creationId xmlns:a16="http://schemas.microsoft.com/office/drawing/2014/main" id="{D38847B3-CB3D-4577-9A60-90EBCD668F68}"/>
                </a:ext>
              </a:extLst>
            </p:cNvPr>
            <p:cNvSpPr/>
            <p:nvPr/>
          </p:nvSpPr>
          <p:spPr>
            <a:xfrm rot="3402572">
              <a:off x="7469853" y="2146829"/>
              <a:ext cx="842958" cy="842958"/>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cxnSp>
          <p:nvCxnSpPr>
            <p:cNvPr id="21" name="Straight Connector 20">
              <a:extLst>
                <a:ext uri="{FF2B5EF4-FFF2-40B4-BE49-F238E27FC236}">
                  <a16:creationId xmlns:a16="http://schemas.microsoft.com/office/drawing/2014/main" id="{3EC76CCE-9A58-4C3C-8D6C-1763C3DDDEF7}"/>
                </a:ext>
              </a:extLst>
            </p:cNvPr>
            <p:cNvCxnSpPr>
              <a:stCxn id="20" idx="4"/>
              <a:endCxn id="17" idx="0"/>
            </p:cNvCxnSpPr>
            <p:nvPr/>
          </p:nvCxnSpPr>
          <p:spPr>
            <a:xfrm rot="3402572" flipH="1">
              <a:off x="7436674" y="2744418"/>
              <a:ext cx="6429" cy="232961"/>
            </a:xfrm>
            <a:prstGeom prst="line">
              <a:avLst/>
            </a:prstGeom>
            <a:ln w="22225">
              <a:solidFill>
                <a:schemeClr val="accent3"/>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33C85055-043F-4E93-9AEA-69242E58D269}"/>
                </a:ext>
              </a:extLst>
            </p:cNvPr>
            <p:cNvSpPr/>
            <p:nvPr/>
          </p:nvSpPr>
          <p:spPr>
            <a:xfrm rot="6466191">
              <a:off x="7252444" y="4149499"/>
              <a:ext cx="257112" cy="257111"/>
            </a:xfrm>
            <a:prstGeom prst="ellipse">
              <a:avLst/>
            </a:prstGeom>
            <a:solidFill>
              <a:schemeClr val="bg2"/>
            </a:solid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25" name="Oval 24">
              <a:extLst>
                <a:ext uri="{FF2B5EF4-FFF2-40B4-BE49-F238E27FC236}">
                  <a16:creationId xmlns:a16="http://schemas.microsoft.com/office/drawing/2014/main" id="{0A3952F7-1722-4BDC-81D7-B91E87464722}"/>
                </a:ext>
              </a:extLst>
            </p:cNvPr>
            <p:cNvSpPr/>
            <p:nvPr/>
          </p:nvSpPr>
          <p:spPr>
            <a:xfrm rot="6466191">
              <a:off x="7783085" y="4181552"/>
              <a:ext cx="683182" cy="68318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26" name="Oval 25">
              <a:extLst>
                <a:ext uri="{FF2B5EF4-FFF2-40B4-BE49-F238E27FC236}">
                  <a16:creationId xmlns:a16="http://schemas.microsoft.com/office/drawing/2014/main" id="{E650FF2A-35AA-4E86-941E-782251521EF2}"/>
                </a:ext>
              </a:extLst>
            </p:cNvPr>
            <p:cNvSpPr/>
            <p:nvPr/>
          </p:nvSpPr>
          <p:spPr>
            <a:xfrm rot="6466191">
              <a:off x="7703197" y="4101664"/>
              <a:ext cx="842958" cy="84295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cxnSp>
          <p:nvCxnSpPr>
            <p:cNvPr id="27" name="Straight Connector 26">
              <a:extLst>
                <a:ext uri="{FF2B5EF4-FFF2-40B4-BE49-F238E27FC236}">
                  <a16:creationId xmlns:a16="http://schemas.microsoft.com/office/drawing/2014/main" id="{A417F5B7-4DF9-4FCF-BD06-D18A0036063D}"/>
                </a:ext>
              </a:extLst>
            </p:cNvPr>
            <p:cNvCxnSpPr>
              <a:stCxn id="26" idx="4"/>
              <a:endCxn id="23" idx="0"/>
            </p:cNvCxnSpPr>
            <p:nvPr/>
          </p:nvCxnSpPr>
          <p:spPr>
            <a:xfrm rot="6466191" flipH="1">
              <a:off x="7610149" y="4239419"/>
              <a:ext cx="6429" cy="232961"/>
            </a:xfrm>
            <a:prstGeom prst="line">
              <a:avLst/>
            </a:prstGeom>
            <a:ln w="22225">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12D9FE39-C71E-4ECD-A272-7FD72AE4A203}"/>
                </a:ext>
              </a:extLst>
            </p:cNvPr>
            <p:cNvSpPr/>
            <p:nvPr/>
          </p:nvSpPr>
          <p:spPr>
            <a:xfrm rot="9903895">
              <a:off x="6311214" y="4911495"/>
              <a:ext cx="257112" cy="257111"/>
            </a:xfrm>
            <a:prstGeom prst="ellipse">
              <a:avLst/>
            </a:prstGeom>
            <a:solidFill>
              <a:schemeClr val="accent5"/>
            </a:solid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1" name="Oval 30">
              <a:extLst>
                <a:ext uri="{FF2B5EF4-FFF2-40B4-BE49-F238E27FC236}">
                  <a16:creationId xmlns:a16="http://schemas.microsoft.com/office/drawing/2014/main" id="{8F0812FE-BE2D-4E4B-AEF4-62E61A3A35F1}"/>
                </a:ext>
              </a:extLst>
            </p:cNvPr>
            <p:cNvSpPr/>
            <p:nvPr/>
          </p:nvSpPr>
          <p:spPr>
            <a:xfrm rot="9903895">
              <a:off x="6293765" y="5456662"/>
              <a:ext cx="683182" cy="68318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2" name="Oval 31">
              <a:extLst>
                <a:ext uri="{FF2B5EF4-FFF2-40B4-BE49-F238E27FC236}">
                  <a16:creationId xmlns:a16="http://schemas.microsoft.com/office/drawing/2014/main" id="{A2114AE5-4C50-4064-B66F-A4A8FD17AD29}"/>
                </a:ext>
              </a:extLst>
            </p:cNvPr>
            <p:cNvSpPr/>
            <p:nvPr/>
          </p:nvSpPr>
          <p:spPr>
            <a:xfrm rot="9903895">
              <a:off x="6213877" y="5376774"/>
              <a:ext cx="842958" cy="842958"/>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cxnSp>
          <p:nvCxnSpPr>
            <p:cNvPr id="33" name="Straight Connector 32">
              <a:extLst>
                <a:ext uri="{FF2B5EF4-FFF2-40B4-BE49-F238E27FC236}">
                  <a16:creationId xmlns:a16="http://schemas.microsoft.com/office/drawing/2014/main" id="{EE592758-E13F-48A4-B68D-93CDCB7DFCED}"/>
                </a:ext>
              </a:extLst>
            </p:cNvPr>
            <p:cNvCxnSpPr>
              <a:stCxn id="32" idx="4"/>
              <a:endCxn id="29" idx="0"/>
            </p:cNvCxnSpPr>
            <p:nvPr/>
          </p:nvCxnSpPr>
          <p:spPr>
            <a:xfrm rot="9903895" flipH="1">
              <a:off x="6496602" y="5161158"/>
              <a:ext cx="6429" cy="232961"/>
            </a:xfrm>
            <a:prstGeom prst="line">
              <a:avLst/>
            </a:prstGeom>
            <a:ln w="22225">
              <a:solidFill>
                <a:schemeClr val="accent5"/>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E34B6F4C-13ED-496C-82EB-77D18E9ADFDE}"/>
                </a:ext>
              </a:extLst>
            </p:cNvPr>
            <p:cNvSpPr/>
            <p:nvPr/>
          </p:nvSpPr>
          <p:spPr>
            <a:xfrm rot="12898250">
              <a:off x="5045606" y="4487448"/>
              <a:ext cx="257112" cy="257111"/>
            </a:xfrm>
            <a:prstGeom prst="ellipse">
              <a:avLst/>
            </a:prstGeom>
            <a:solidFill>
              <a:schemeClr val="tx2"/>
            </a:solid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7" name="Oval 36">
              <a:extLst>
                <a:ext uri="{FF2B5EF4-FFF2-40B4-BE49-F238E27FC236}">
                  <a16:creationId xmlns:a16="http://schemas.microsoft.com/office/drawing/2014/main" id="{92F1F9DB-1275-4833-9C7F-B9A7348703D2}"/>
                </a:ext>
              </a:extLst>
            </p:cNvPr>
            <p:cNvSpPr/>
            <p:nvPr/>
          </p:nvSpPr>
          <p:spPr>
            <a:xfrm rot="12898250">
              <a:off x="4378520" y="4912349"/>
              <a:ext cx="683182" cy="68318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8" name="Oval 37">
              <a:extLst>
                <a:ext uri="{FF2B5EF4-FFF2-40B4-BE49-F238E27FC236}">
                  <a16:creationId xmlns:a16="http://schemas.microsoft.com/office/drawing/2014/main" id="{D8A370C2-B8F9-477A-9094-05EC07355DF1}"/>
                </a:ext>
              </a:extLst>
            </p:cNvPr>
            <p:cNvSpPr/>
            <p:nvPr/>
          </p:nvSpPr>
          <p:spPr>
            <a:xfrm rot="12898250">
              <a:off x="4298631" y="4832463"/>
              <a:ext cx="842958" cy="842957"/>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cxnSp>
          <p:nvCxnSpPr>
            <p:cNvPr id="39" name="Straight Connector 38">
              <a:extLst>
                <a:ext uri="{FF2B5EF4-FFF2-40B4-BE49-F238E27FC236}">
                  <a16:creationId xmlns:a16="http://schemas.microsoft.com/office/drawing/2014/main" id="{F54C5F8E-1F55-4136-BFF9-9C02EBD71F63}"/>
                </a:ext>
              </a:extLst>
            </p:cNvPr>
            <p:cNvCxnSpPr>
              <a:stCxn id="38" idx="4"/>
              <a:endCxn id="35" idx="0"/>
            </p:cNvCxnSpPr>
            <p:nvPr/>
          </p:nvCxnSpPr>
          <p:spPr>
            <a:xfrm rot="12898250" flipH="1">
              <a:off x="5027866" y="4698476"/>
              <a:ext cx="6429" cy="232961"/>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DFD3C1D4-4822-4CA9-AC17-B5C3E96016BD}"/>
                </a:ext>
              </a:extLst>
            </p:cNvPr>
            <p:cNvSpPr/>
            <p:nvPr/>
          </p:nvSpPr>
          <p:spPr>
            <a:xfrm rot="16200000">
              <a:off x="4825846" y="3174357"/>
              <a:ext cx="257112" cy="257111"/>
            </a:xfrm>
            <a:prstGeom prst="ellipse">
              <a:avLst/>
            </a:prstGeom>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3" name="Oval 42">
              <a:extLst>
                <a:ext uri="{FF2B5EF4-FFF2-40B4-BE49-F238E27FC236}">
                  <a16:creationId xmlns:a16="http://schemas.microsoft.com/office/drawing/2014/main" id="{F554D607-DD4A-4AB4-9AAC-5BF4073531CA}"/>
                </a:ext>
              </a:extLst>
            </p:cNvPr>
            <p:cNvSpPr/>
            <p:nvPr/>
          </p:nvSpPr>
          <p:spPr>
            <a:xfrm rot="16200000">
              <a:off x="3829814" y="2954893"/>
              <a:ext cx="683182" cy="68318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4" name="Oval 43">
              <a:extLst>
                <a:ext uri="{FF2B5EF4-FFF2-40B4-BE49-F238E27FC236}">
                  <a16:creationId xmlns:a16="http://schemas.microsoft.com/office/drawing/2014/main" id="{690E82AE-117A-44C1-81CB-DB82237E6812}"/>
                </a:ext>
              </a:extLst>
            </p:cNvPr>
            <p:cNvSpPr/>
            <p:nvPr/>
          </p:nvSpPr>
          <p:spPr>
            <a:xfrm rot="16200000">
              <a:off x="3749927" y="2875005"/>
              <a:ext cx="842958" cy="84295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cxnSp>
          <p:nvCxnSpPr>
            <p:cNvPr id="45" name="Straight Connector 44">
              <a:extLst>
                <a:ext uri="{FF2B5EF4-FFF2-40B4-BE49-F238E27FC236}">
                  <a16:creationId xmlns:a16="http://schemas.microsoft.com/office/drawing/2014/main" id="{5E8AFD14-1C6B-4C50-A9CD-72D6E2D1357A}"/>
                </a:ext>
              </a:extLst>
            </p:cNvPr>
            <p:cNvCxnSpPr>
              <a:stCxn id="44" idx="4"/>
              <a:endCxn id="41" idx="0"/>
            </p:cNvCxnSpPr>
            <p:nvPr/>
          </p:nvCxnSpPr>
          <p:spPr>
            <a:xfrm rot="16200000" flipH="1">
              <a:off x="4706151" y="3183218"/>
              <a:ext cx="6429" cy="232961"/>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4B6B1302-4F8B-4914-8D9A-02BB2804EF0B}"/>
                </a:ext>
              </a:extLst>
            </p:cNvPr>
            <p:cNvSpPr txBox="1"/>
            <p:nvPr/>
          </p:nvSpPr>
          <p:spPr>
            <a:xfrm>
              <a:off x="5241375" y="3461418"/>
              <a:ext cx="1818699" cy="1009915"/>
            </a:xfrm>
            <a:prstGeom prst="rect">
              <a:avLst/>
            </a:prstGeom>
            <a:noFill/>
          </p:spPr>
          <p:txBody>
            <a:bodyPr wrap="square">
              <a:spAutoFit/>
            </a:bodyPr>
            <a:lstStyle/>
            <a:p>
              <a:pPr algn="ctr"/>
              <a:r>
                <a:rPr lang="en-US" sz="2000" b="1" dirty="0"/>
                <a:t> Configuration Changes for Firewalls</a:t>
              </a:r>
            </a:p>
          </p:txBody>
        </p:sp>
        <p:sp>
          <p:nvSpPr>
            <p:cNvPr id="49" name="TextBox 48">
              <a:extLst>
                <a:ext uri="{FF2B5EF4-FFF2-40B4-BE49-F238E27FC236}">
                  <a16:creationId xmlns:a16="http://schemas.microsoft.com/office/drawing/2014/main" id="{1616C0ED-B03D-46BD-ACCA-EB850A36211C}"/>
                </a:ext>
              </a:extLst>
            </p:cNvPr>
            <p:cNvSpPr txBox="1"/>
            <p:nvPr/>
          </p:nvSpPr>
          <p:spPr>
            <a:xfrm>
              <a:off x="8572112" y="2125226"/>
              <a:ext cx="2404153" cy="1346553"/>
            </a:xfrm>
            <a:prstGeom prst="rect">
              <a:avLst/>
            </a:prstGeom>
            <a:noFill/>
          </p:spPr>
          <p:txBody>
            <a:bodyPr wrap="square" lIns="0" tIns="0" rIns="0" bIns="0" rtlCol="0">
              <a:spAutoFit/>
            </a:bodyPr>
            <a:lstStyle/>
            <a:p>
              <a:r>
                <a:rPr lang="en-US" sz="1600" b="1" dirty="0"/>
                <a:t>Configure Rules and Policies</a:t>
              </a:r>
              <a:endParaRPr lang="en-US" sz="1600" dirty="0"/>
            </a:p>
            <a:p>
              <a:r>
                <a:rPr lang="en-US" sz="1200" b="1" dirty="0"/>
                <a:t>Least Privilege:</a:t>
              </a:r>
              <a:r>
                <a:rPr lang="en-US" sz="1200" dirty="0"/>
                <a:t> Implement the principle of least privilege by allowing only necessary traffic.</a:t>
              </a:r>
            </a:p>
            <a:p>
              <a:r>
                <a:rPr lang="en-US" sz="1200" b="1" dirty="0"/>
                <a:t>Deny by Default:</a:t>
              </a:r>
              <a:r>
                <a:rPr lang="en-US" sz="1200" dirty="0"/>
                <a:t> Set default policies to deny all traffic and explicitly allow only required services</a:t>
              </a:r>
            </a:p>
          </p:txBody>
        </p:sp>
        <p:sp>
          <p:nvSpPr>
            <p:cNvPr id="50" name="TextBox 49">
              <a:extLst>
                <a:ext uri="{FF2B5EF4-FFF2-40B4-BE49-F238E27FC236}">
                  <a16:creationId xmlns:a16="http://schemas.microsoft.com/office/drawing/2014/main" id="{8B000EE9-CD29-4BD6-B2FF-4860FED61738}"/>
                </a:ext>
              </a:extLst>
            </p:cNvPr>
            <p:cNvSpPr txBox="1"/>
            <p:nvPr/>
          </p:nvSpPr>
          <p:spPr>
            <a:xfrm>
              <a:off x="8798741" y="4186752"/>
              <a:ext cx="2313719" cy="489656"/>
            </a:xfrm>
            <a:prstGeom prst="rect">
              <a:avLst/>
            </a:prstGeom>
            <a:noFill/>
          </p:spPr>
          <p:txBody>
            <a:bodyPr wrap="square" lIns="0" tIns="0" rIns="0" bIns="0" rtlCol="0">
              <a:spAutoFit/>
            </a:bodyPr>
            <a:lstStyle/>
            <a:p>
              <a:r>
                <a:rPr lang="en-US" sz="1600" b="1" dirty="0"/>
                <a:t> Enable Logging and Monitoring</a:t>
              </a:r>
              <a:endParaRPr lang="en-US" sz="1600" dirty="0"/>
            </a:p>
          </p:txBody>
        </p:sp>
        <p:sp>
          <p:nvSpPr>
            <p:cNvPr id="51" name="TextBox 50">
              <a:extLst>
                <a:ext uri="{FF2B5EF4-FFF2-40B4-BE49-F238E27FC236}">
                  <a16:creationId xmlns:a16="http://schemas.microsoft.com/office/drawing/2014/main" id="{63C81C5A-10EB-4AD8-82A0-3A50F14DC98D}"/>
                </a:ext>
              </a:extLst>
            </p:cNvPr>
            <p:cNvSpPr txBox="1"/>
            <p:nvPr/>
          </p:nvSpPr>
          <p:spPr>
            <a:xfrm>
              <a:off x="7307675" y="5473107"/>
              <a:ext cx="2313719" cy="859447"/>
            </a:xfrm>
            <a:prstGeom prst="rect">
              <a:avLst/>
            </a:prstGeom>
            <a:noFill/>
          </p:spPr>
          <p:txBody>
            <a:bodyPr wrap="square" lIns="0" tIns="0" rIns="0" bIns="0" rtlCol="0">
              <a:spAutoFit/>
            </a:bodyPr>
            <a:lstStyle/>
            <a:p>
              <a:pPr defTabSz="685800">
                <a:spcBef>
                  <a:spcPts val="450"/>
                </a:spcBef>
                <a:defRPr/>
              </a:pPr>
              <a:r>
                <a:rPr lang="en-US" sz="1600" b="1" dirty="0"/>
                <a:t>Detailed Logs </a:t>
              </a:r>
              <a:r>
                <a:rPr lang="en-US" sz="1200" dirty="0"/>
                <a:t>Enable detailed logging to monitor all traffic passing through the firewall.</a:t>
              </a:r>
            </a:p>
            <a:p>
              <a:pPr defTabSz="685800">
                <a:spcBef>
                  <a:spcPts val="450"/>
                </a:spcBef>
                <a:defRPr/>
              </a:pPr>
              <a:r>
                <a:rPr lang="en-US" sz="1200" dirty="0">
                  <a:solidFill>
                    <a:srgbClr val="000000"/>
                  </a:solidFill>
                  <a:latin typeface="Roboto" panose="02000000000000000000" pitchFamily="2" charset="0"/>
                  <a:ea typeface="Roboto" panose="02000000000000000000" pitchFamily="2" charset="0"/>
                </a:rPr>
                <a:t>.</a:t>
              </a:r>
              <a:endParaRPr lang="en-US" sz="1200" dirty="0">
                <a:solidFill>
                  <a:prstClr val="black"/>
                </a:solidFill>
                <a:latin typeface="Roboto" panose="02000000000000000000" pitchFamily="2" charset="0"/>
                <a:ea typeface="Roboto" panose="02000000000000000000" pitchFamily="2" charset="0"/>
              </a:endParaRPr>
            </a:p>
          </p:txBody>
        </p:sp>
        <p:sp>
          <p:nvSpPr>
            <p:cNvPr id="52" name="TextBox 51">
              <a:extLst>
                <a:ext uri="{FF2B5EF4-FFF2-40B4-BE49-F238E27FC236}">
                  <a16:creationId xmlns:a16="http://schemas.microsoft.com/office/drawing/2014/main" id="{9333AC66-A88F-40F2-8E07-D8EE10CE9F08}"/>
                </a:ext>
              </a:extLst>
            </p:cNvPr>
            <p:cNvSpPr txBox="1"/>
            <p:nvPr/>
          </p:nvSpPr>
          <p:spPr>
            <a:xfrm>
              <a:off x="1859548" y="4894611"/>
              <a:ext cx="2313719" cy="859447"/>
            </a:xfrm>
            <a:prstGeom prst="rect">
              <a:avLst/>
            </a:prstGeom>
            <a:noFill/>
          </p:spPr>
          <p:txBody>
            <a:bodyPr wrap="square" lIns="0" tIns="0" rIns="0" bIns="0" rtlCol="0">
              <a:spAutoFit/>
            </a:bodyPr>
            <a:lstStyle/>
            <a:p>
              <a:pPr algn="r" defTabSz="685800">
                <a:spcBef>
                  <a:spcPts val="450"/>
                </a:spcBef>
                <a:defRPr/>
              </a:pPr>
              <a:r>
                <a:rPr lang="en-US" sz="1600" b="1" dirty="0"/>
                <a:t>Regular Audits </a:t>
              </a:r>
            </a:p>
            <a:p>
              <a:pPr algn="r" defTabSz="685800">
                <a:spcBef>
                  <a:spcPts val="450"/>
                </a:spcBef>
                <a:defRPr/>
              </a:pPr>
              <a:r>
                <a:rPr lang="en-US" sz="1200" dirty="0"/>
                <a:t> Conduct regular audits of firewall logs to detect and respond to suspicious activities</a:t>
              </a:r>
              <a:endParaRPr lang="en-US" sz="1200" dirty="0">
                <a:solidFill>
                  <a:prstClr val="black"/>
                </a:solidFill>
                <a:latin typeface="Roboto" panose="02000000000000000000" pitchFamily="2" charset="0"/>
                <a:ea typeface="Roboto" panose="02000000000000000000" pitchFamily="2" charset="0"/>
              </a:endParaRPr>
            </a:p>
          </p:txBody>
        </p:sp>
        <p:sp>
          <p:nvSpPr>
            <p:cNvPr id="53" name="TextBox 52">
              <a:extLst>
                <a:ext uri="{FF2B5EF4-FFF2-40B4-BE49-F238E27FC236}">
                  <a16:creationId xmlns:a16="http://schemas.microsoft.com/office/drawing/2014/main" id="{DFFB525B-BFED-4FCB-A4C2-2686BFC1C12E}"/>
                </a:ext>
              </a:extLst>
            </p:cNvPr>
            <p:cNvSpPr txBox="1"/>
            <p:nvPr/>
          </p:nvSpPr>
          <p:spPr>
            <a:xfrm>
              <a:off x="1124377" y="2937154"/>
              <a:ext cx="2440205" cy="1775002"/>
            </a:xfrm>
            <a:prstGeom prst="rect">
              <a:avLst/>
            </a:prstGeom>
            <a:noFill/>
          </p:spPr>
          <p:txBody>
            <a:bodyPr wrap="square" lIns="0" tIns="0" rIns="0" bIns="0" rtlCol="0">
              <a:spAutoFit/>
            </a:bodyPr>
            <a:lstStyle/>
            <a:p>
              <a:r>
                <a:rPr lang="en-US" sz="1600" b="1" dirty="0"/>
                <a:t>Implement Advanced Features</a:t>
              </a:r>
            </a:p>
            <a:p>
              <a:r>
                <a:rPr lang="en-US" sz="1200" b="1" dirty="0"/>
                <a:t>Intrusion Prevention Systems (IPS):</a:t>
              </a:r>
              <a:r>
                <a:rPr lang="en-US" sz="1200" dirty="0"/>
                <a:t> Use IPS to detect and block malicious activities.</a:t>
              </a:r>
            </a:p>
            <a:p>
              <a:r>
                <a:rPr lang="en-US" sz="1200" b="1" dirty="0"/>
                <a:t>Application Layer Filtering:</a:t>
              </a:r>
              <a:r>
                <a:rPr lang="en-US" sz="1200" dirty="0"/>
                <a:t> Implement application layer filtering to inspect and control traffic based on application data.</a:t>
              </a:r>
            </a:p>
          </p:txBody>
        </p:sp>
        <p:sp>
          <p:nvSpPr>
            <p:cNvPr id="54" name="TextBox 53">
              <a:extLst>
                <a:ext uri="{FF2B5EF4-FFF2-40B4-BE49-F238E27FC236}">
                  <a16:creationId xmlns:a16="http://schemas.microsoft.com/office/drawing/2014/main" id="{1F97650C-80DF-404A-8AAC-8B91896BB8CC}"/>
                </a:ext>
              </a:extLst>
            </p:cNvPr>
            <p:cNvSpPr txBox="1"/>
            <p:nvPr/>
          </p:nvSpPr>
          <p:spPr>
            <a:xfrm>
              <a:off x="1014386" y="1356702"/>
              <a:ext cx="4597900" cy="795690"/>
            </a:xfrm>
            <a:prstGeom prst="rect">
              <a:avLst/>
            </a:prstGeom>
            <a:noFill/>
          </p:spPr>
          <p:txBody>
            <a:bodyPr wrap="square" lIns="0" tIns="0" rIns="0" bIns="0" rtlCol="0">
              <a:spAutoFit/>
            </a:bodyPr>
            <a:lstStyle/>
            <a:p>
              <a:pPr algn="r" defTabSz="685800">
                <a:spcBef>
                  <a:spcPts val="450"/>
                </a:spcBef>
                <a:defRPr/>
              </a:pPr>
              <a:r>
                <a:rPr lang="en-US" sz="1600" b="1" dirty="0"/>
                <a:t>Update and Patch Regularly</a:t>
              </a:r>
            </a:p>
            <a:p>
              <a:r>
                <a:rPr lang="en-US" sz="1200" b="1" dirty="0"/>
                <a:t>Firmware Updates:</a:t>
              </a:r>
              <a:r>
                <a:rPr lang="en-US" sz="1200" dirty="0"/>
                <a:t> Ensure the firewall firmware is always up-to-date with the latest security patches.</a:t>
              </a:r>
            </a:p>
            <a:p>
              <a:r>
                <a:rPr lang="en-US" sz="1200" b="1" dirty="0"/>
                <a:t>Regular Patching:</a:t>
              </a:r>
              <a:r>
                <a:rPr lang="en-US" sz="1200" dirty="0"/>
                <a:t> Apply patches promptly to address any vulnerabilities.</a:t>
              </a:r>
            </a:p>
          </p:txBody>
        </p:sp>
        <p:pic>
          <p:nvPicPr>
            <p:cNvPr id="1028" name="Picture 4" descr="Cyber Crime Icons - Download Free Vector Icons | Noun Project">
              <a:extLst>
                <a:ext uri="{FF2B5EF4-FFF2-40B4-BE49-F238E27FC236}">
                  <a16:creationId xmlns:a16="http://schemas.microsoft.com/office/drawing/2014/main" id="{D25C9DF5-8D47-4E82-9CEF-525B8A8CA239}"/>
                </a:ext>
              </a:extLst>
            </p:cNvPr>
            <p:cNvPicPr>
              <a:picLocks noChangeAspect="1" noChangeArrowheads="1"/>
            </p:cNvPicPr>
            <p:nvPr/>
          </p:nvPicPr>
          <p:blipFill>
            <a:blip r:embed="rId2" cstate="hq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980955" y="3106033"/>
              <a:ext cx="380900" cy="3809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yber Crime Icons - Download Free Vector Icons | Noun Project">
              <a:extLst>
                <a:ext uri="{FF2B5EF4-FFF2-40B4-BE49-F238E27FC236}">
                  <a16:creationId xmlns:a16="http://schemas.microsoft.com/office/drawing/2014/main" id="{BB614D19-67FE-490F-B7A7-6A40A34EFB19}"/>
                </a:ext>
              </a:extLst>
            </p:cNvPr>
            <p:cNvPicPr>
              <a:picLocks noChangeAspect="1" noChangeArrowheads="1"/>
            </p:cNvPicPr>
            <p:nvPr/>
          </p:nvPicPr>
          <p:blipFill>
            <a:blip r:embed="rId4" cstate="hq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550583" y="5084411"/>
              <a:ext cx="339057" cy="3390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yber Crime Icons - Download Free Vector Icons | Noun Project">
              <a:extLst>
                <a:ext uri="{FF2B5EF4-FFF2-40B4-BE49-F238E27FC236}">
                  <a16:creationId xmlns:a16="http://schemas.microsoft.com/office/drawing/2014/main" id="{CEFA3848-ABA9-4C3E-87F7-79CE903262EA}"/>
                </a:ext>
              </a:extLst>
            </p:cNvPr>
            <p:cNvPicPr>
              <a:picLocks noChangeAspect="1" noChangeArrowheads="1"/>
            </p:cNvPicPr>
            <p:nvPr/>
          </p:nvPicPr>
          <p:blipFill>
            <a:blip r:embed="rId6" cstate="hq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456328" y="5619225"/>
              <a:ext cx="358057" cy="35805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yber Crime Icons - Download Free Vector Icons | Noun Project">
              <a:extLst>
                <a:ext uri="{FF2B5EF4-FFF2-40B4-BE49-F238E27FC236}">
                  <a16:creationId xmlns:a16="http://schemas.microsoft.com/office/drawing/2014/main" id="{A3D93131-DA27-4D48-9399-451B2D369636}"/>
                </a:ext>
              </a:extLst>
            </p:cNvPr>
            <p:cNvPicPr>
              <a:picLocks noChangeAspect="1" noChangeArrowheads="1"/>
            </p:cNvPicPr>
            <p:nvPr/>
          </p:nvPicPr>
          <p:blipFill>
            <a:blip r:embed="rId8" cstate="hq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952743" y="4351210"/>
              <a:ext cx="343866" cy="3438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yber Crime Svg Png Icon Free Download (#466930) - OnlineWebFonts.COM">
              <a:extLst>
                <a:ext uri="{FF2B5EF4-FFF2-40B4-BE49-F238E27FC236}">
                  <a16:creationId xmlns:a16="http://schemas.microsoft.com/office/drawing/2014/main" id="{58AF8543-79FD-4839-B2BB-74970D3BBA52}"/>
                </a:ext>
              </a:extLst>
            </p:cNvPr>
            <p:cNvPicPr>
              <a:picLocks noChangeAspect="1" noChangeArrowheads="1"/>
            </p:cNvPicPr>
            <p:nvPr/>
          </p:nvPicPr>
          <p:blipFill>
            <a:blip r:embed="rId10" cstate="hq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051585" y="1570245"/>
              <a:ext cx="358056" cy="29157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hief, robber PNG">
              <a:extLst>
                <a:ext uri="{FF2B5EF4-FFF2-40B4-BE49-F238E27FC236}">
                  <a16:creationId xmlns:a16="http://schemas.microsoft.com/office/drawing/2014/main" id="{8F330729-1456-4C99-85EC-C16746C96187}"/>
                </a:ext>
              </a:extLst>
            </p:cNvPr>
            <p:cNvPicPr>
              <a:picLocks noChangeAspect="1" noChangeArrowheads="1"/>
            </p:cNvPicPr>
            <p:nvPr/>
          </p:nvPicPr>
          <p:blipFill>
            <a:blip r:embed="rId12" cstate="hqprint">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729498" y="2383453"/>
              <a:ext cx="323668" cy="36971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01663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29194A-DD80-93C7-2173-DD810D20F8BA}"/>
              </a:ext>
            </a:extLst>
          </p:cNvPr>
          <p:cNvSpPr>
            <a:spLocks noGrp="1"/>
          </p:cNvSpPr>
          <p:nvPr>
            <p:ph idx="1"/>
          </p:nvPr>
        </p:nvSpPr>
        <p:spPr>
          <a:xfrm>
            <a:off x="855562" y="422476"/>
            <a:ext cx="10788570" cy="6137563"/>
          </a:xfrm>
        </p:spPr>
        <p:txBody>
          <a:bodyPr>
            <a:normAutofit fontScale="92500" lnSpcReduction="20000"/>
          </a:bodyPr>
          <a:lstStyle/>
          <a:p>
            <a:r>
              <a:rPr lang="en-US" sz="3800" b="1" dirty="0"/>
              <a:t>Tools and  Techniques for the project:</a:t>
            </a:r>
          </a:p>
          <a:p>
            <a:endParaRPr lang="en-US" sz="3800" b="1" dirty="0"/>
          </a:p>
          <a:p>
            <a:pPr lvl="1"/>
            <a:r>
              <a:rPr lang="en-US" sz="2900" b="1" dirty="0"/>
              <a:t>Our Incident response plan is based on </a:t>
            </a:r>
          </a:p>
          <a:p>
            <a:pPr lvl="2"/>
            <a:r>
              <a:rPr lang="en-US" sz="2600" dirty="0"/>
              <a:t>NIST Cybersecurity Framework</a:t>
            </a:r>
          </a:p>
          <a:p>
            <a:pPr lvl="2"/>
            <a:r>
              <a:rPr lang="en-US" sz="2600" dirty="0"/>
              <a:t>Cyber kill chain Framework</a:t>
            </a:r>
          </a:p>
          <a:p>
            <a:pPr lvl="2"/>
            <a:endParaRPr lang="en-US" sz="2600" dirty="0"/>
          </a:p>
          <a:p>
            <a:pPr lvl="1"/>
            <a:r>
              <a:rPr lang="en-US" sz="2900" b="1" dirty="0"/>
              <a:t>For incident simulation we will use tryhackme.com website</a:t>
            </a:r>
          </a:p>
          <a:p>
            <a:pPr lvl="2"/>
            <a:r>
              <a:rPr lang="en-US" sz="2600" dirty="0"/>
              <a:t>Discuss the Conti ransomware walkthrough</a:t>
            </a:r>
          </a:p>
          <a:p>
            <a:pPr lvl="2"/>
            <a:r>
              <a:rPr lang="en-US" sz="2600" dirty="0"/>
              <a:t>Use Splunk SIEM to investigate the attack </a:t>
            </a:r>
          </a:p>
          <a:p>
            <a:pPr lvl="1"/>
            <a:endParaRPr lang="en-US" sz="2900" dirty="0"/>
          </a:p>
          <a:p>
            <a:pPr lvl="1"/>
            <a:r>
              <a:rPr lang="en-US" sz="3400" b="1" dirty="0"/>
              <a:t>We used some refences in our project </a:t>
            </a:r>
          </a:p>
          <a:p>
            <a:pPr lvl="2"/>
            <a:r>
              <a:rPr lang="en-US" sz="2500" dirty="0"/>
              <a:t>CompTIA Security+</a:t>
            </a:r>
          </a:p>
          <a:p>
            <a:pPr lvl="2"/>
            <a:r>
              <a:rPr lang="en-US" sz="2500" dirty="0"/>
              <a:t>Certified Information Systems Security Professional (CISSP):</a:t>
            </a:r>
          </a:p>
          <a:p>
            <a:pPr lvl="2"/>
            <a:r>
              <a:rPr lang="en-US" sz="2500" dirty="0"/>
              <a:t>OWASP (Open Web Application Security Project):</a:t>
            </a:r>
          </a:p>
          <a:p>
            <a:pPr lvl="2"/>
            <a:r>
              <a:rPr lang="en-US" sz="2500" dirty="0"/>
              <a:t>NIST (National Institute of Standards and Technology): </a:t>
            </a:r>
          </a:p>
          <a:p>
            <a:pPr lvl="2"/>
            <a:r>
              <a:rPr lang="en-US" sz="2500" dirty="0"/>
              <a:t>CERT (Computer Emergency Response Team):</a:t>
            </a:r>
            <a:endParaRPr lang="en-US" dirty="0"/>
          </a:p>
          <a:p>
            <a:pPr lvl="2"/>
            <a:endParaRPr lang="en-US" dirty="0"/>
          </a:p>
          <a:p>
            <a:pPr lvl="1"/>
            <a:endParaRPr lang="en-US" b="1" dirty="0"/>
          </a:p>
          <a:p>
            <a:pPr lvl="2"/>
            <a:endParaRPr lang="en-US" b="1" dirty="0"/>
          </a:p>
          <a:p>
            <a:pPr lvl="2"/>
            <a:endParaRPr lang="en-US" b="1" dirty="0"/>
          </a:p>
        </p:txBody>
      </p:sp>
    </p:spTree>
    <p:extLst>
      <p:ext uri="{BB962C8B-B14F-4D97-AF65-F5344CB8AC3E}">
        <p14:creationId xmlns:p14="http://schemas.microsoft.com/office/powerpoint/2010/main" val="3846953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BC1368-9E55-DC53-D031-2B3F0913976C}"/>
              </a:ext>
            </a:extLst>
          </p:cNvPr>
          <p:cNvSpPr>
            <a:spLocks noGrp="1"/>
          </p:cNvSpPr>
          <p:nvPr>
            <p:ph idx="1"/>
          </p:nvPr>
        </p:nvSpPr>
        <p:spPr>
          <a:xfrm>
            <a:off x="387750" y="535329"/>
            <a:ext cx="11065399" cy="6172199"/>
          </a:xfrm>
        </p:spPr>
        <p:txBody>
          <a:bodyPr>
            <a:normAutofit/>
          </a:bodyPr>
          <a:lstStyle/>
          <a:p>
            <a:r>
              <a:rPr lang="en-US" b="1" dirty="0"/>
              <a:t>What is cybersecurity?</a:t>
            </a:r>
            <a:endParaRPr lang="en-US" dirty="0"/>
          </a:p>
          <a:p>
            <a:pPr marL="742950" lvl="1" indent="-285750">
              <a:lnSpc>
                <a:spcPct val="170000"/>
              </a:lnSpc>
            </a:pPr>
            <a:r>
              <a:rPr lang="en-US" i="0" dirty="0">
                <a:effectLst/>
                <a:latin typeface="KasperskySansDisplay"/>
              </a:rPr>
              <a:t>Cybersecurity is the practice of defending computers, servers, mobile devices, electronic systems, networks, and data from malicious attacks. </a:t>
            </a:r>
            <a:endParaRPr lang="en-US" dirty="0">
              <a:latin typeface="KasperskySansDisplay"/>
            </a:endParaRPr>
          </a:p>
          <a:p>
            <a:endParaRPr lang="en-US" dirty="0">
              <a:latin typeface="KasperskySansDisplay"/>
            </a:endParaRPr>
          </a:p>
          <a:p>
            <a:r>
              <a:rPr lang="en-US" b="1" dirty="0">
                <a:latin typeface="KasperskySansDisplay"/>
              </a:rPr>
              <a:t>What is information security?</a:t>
            </a:r>
            <a:endParaRPr lang="en-US" dirty="0">
              <a:latin typeface="KasperskySansDisplay"/>
            </a:endParaRPr>
          </a:p>
          <a:p>
            <a:pPr marL="742950" lvl="1" indent="-285750">
              <a:lnSpc>
                <a:spcPct val="150000"/>
              </a:lnSpc>
            </a:pPr>
            <a:r>
              <a:rPr lang="en-US" i="0" dirty="0">
                <a:effectLst/>
                <a:highlight>
                  <a:srgbClr val="FFFFFF"/>
                </a:highlight>
                <a:latin typeface="Inter"/>
              </a:rPr>
              <a:t>Information security (sometimes referred to as InfoSec) covers the tools and processes that organizations use to protect information. </a:t>
            </a:r>
          </a:p>
          <a:p>
            <a:pPr marL="742950" lvl="1" indent="-285750">
              <a:lnSpc>
                <a:spcPct val="150000"/>
              </a:lnSpc>
            </a:pPr>
            <a:r>
              <a:rPr lang="en-US" i="0" dirty="0">
                <a:effectLst/>
                <a:highlight>
                  <a:srgbClr val="FFFFFF"/>
                </a:highlight>
                <a:latin typeface="Inter"/>
              </a:rPr>
              <a:t>This includes policy settings that prevent unauthorized people from accessing business or personal information it also protect data at rest , </a:t>
            </a:r>
            <a:r>
              <a:rPr lang="en-US" dirty="0">
                <a:highlight>
                  <a:srgbClr val="FFFFFF"/>
                </a:highlight>
                <a:latin typeface="Inter"/>
              </a:rPr>
              <a:t>motion and  use</a:t>
            </a:r>
            <a:r>
              <a:rPr lang="en-US" i="0" dirty="0">
                <a:effectLst/>
                <a:highlight>
                  <a:srgbClr val="FFFFFF"/>
                </a:highlight>
                <a:latin typeface="Inter"/>
              </a:rPr>
              <a:t>.</a:t>
            </a:r>
            <a:endParaRPr lang="en-US" dirty="0"/>
          </a:p>
        </p:txBody>
      </p:sp>
    </p:spTree>
    <p:extLst>
      <p:ext uri="{BB962C8B-B14F-4D97-AF65-F5344CB8AC3E}">
        <p14:creationId xmlns:p14="http://schemas.microsoft.com/office/powerpoint/2010/main" val="4240077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27770" y="600423"/>
            <a:ext cx="6227673" cy="400622"/>
          </a:xfrm>
          <a:prstGeom prst="rect">
            <a:avLst/>
          </a:prstGeom>
        </p:spPr>
        <p:txBody>
          <a:bodyPr vert="horz" wrap="square" lIns="0" tIns="12700" rIns="0" bIns="0" rtlCol="0" anchor="ctr">
            <a:spAutoFit/>
          </a:bodyPr>
          <a:lstStyle/>
          <a:p>
            <a:pPr marL="12700">
              <a:spcBef>
                <a:spcPts val="100"/>
              </a:spcBef>
            </a:pPr>
            <a:r>
              <a:rPr sz="2800" b="1" dirty="0">
                <a:latin typeface="+mn-lt"/>
              </a:rPr>
              <a:t>Communications</a:t>
            </a:r>
            <a:r>
              <a:rPr sz="2800" b="1" spc="-5" dirty="0">
                <a:latin typeface="+mn-lt"/>
              </a:rPr>
              <a:t> </a:t>
            </a:r>
            <a:r>
              <a:rPr sz="2800" b="1" dirty="0">
                <a:latin typeface="+mn-lt"/>
              </a:rPr>
              <a:t>Security:</a:t>
            </a:r>
            <a:r>
              <a:rPr sz="2800" b="1" spc="-25" dirty="0">
                <a:latin typeface="+mn-lt"/>
              </a:rPr>
              <a:t> CIA</a:t>
            </a:r>
            <a:endParaRPr sz="2800" b="1" dirty="0">
              <a:latin typeface="+mn-lt"/>
            </a:endParaRPr>
          </a:p>
        </p:txBody>
      </p:sp>
      <p:sp>
        <p:nvSpPr>
          <p:cNvPr id="7" name="object 7"/>
          <p:cNvSpPr txBox="1">
            <a:spLocks noGrp="1"/>
          </p:cNvSpPr>
          <p:nvPr>
            <p:ph type="sldNum" sz="quarter" idx="12"/>
          </p:nvPr>
        </p:nvSpPr>
        <p:spPr>
          <a:xfrm>
            <a:off x="8107680" y="8138606"/>
            <a:ext cx="2103120" cy="189796"/>
          </a:xfrm>
          <a:prstGeom prst="rect">
            <a:avLst/>
          </a:prstGeom>
        </p:spPr>
        <p:txBody>
          <a:bodyPr vert="horz" wrap="square" lIns="0" tIns="5080" rIns="0" bIns="0" rtlCol="0" anchor="ctr">
            <a:spAutoFit/>
          </a:bodyPr>
          <a:lstStyle/>
          <a:p>
            <a:pPr marL="38100">
              <a:spcBef>
                <a:spcPts val="40"/>
              </a:spcBef>
            </a:pPr>
            <a:fld id="{81D60167-4931-47E6-BA6A-407CBD079E47}" type="slidenum">
              <a:rPr spc="-25" dirty="0"/>
              <a:pPr marL="38100">
                <a:spcBef>
                  <a:spcPts val="40"/>
                </a:spcBef>
              </a:pPr>
              <a:t>7</a:t>
            </a:fld>
            <a:endParaRPr spc="-25" dirty="0"/>
          </a:p>
        </p:txBody>
      </p:sp>
      <p:sp>
        <p:nvSpPr>
          <p:cNvPr id="4" name="object 4"/>
          <p:cNvSpPr txBox="1"/>
          <p:nvPr/>
        </p:nvSpPr>
        <p:spPr>
          <a:xfrm>
            <a:off x="427770" y="1218095"/>
            <a:ext cx="8798724" cy="5213607"/>
          </a:xfrm>
          <a:prstGeom prst="rect">
            <a:avLst/>
          </a:prstGeom>
        </p:spPr>
        <p:txBody>
          <a:bodyPr vert="horz" wrap="square" lIns="0" tIns="12065" rIns="0" bIns="0" rtlCol="0">
            <a:spAutoFit/>
          </a:bodyPr>
          <a:lstStyle/>
          <a:p>
            <a:pPr marL="12700" marR="65405">
              <a:spcBef>
                <a:spcPts val="95"/>
              </a:spcBef>
            </a:pPr>
            <a:r>
              <a:rPr sz="2400" dirty="0">
                <a:cs typeface="Arial"/>
              </a:rPr>
              <a:t>Information</a:t>
            </a:r>
            <a:r>
              <a:rPr sz="2400" spc="-65" dirty="0">
                <a:cs typeface="Arial"/>
              </a:rPr>
              <a:t> </a:t>
            </a:r>
            <a:r>
              <a:rPr sz="2400" dirty="0">
                <a:cs typeface="Arial"/>
              </a:rPr>
              <a:t>security</a:t>
            </a:r>
            <a:r>
              <a:rPr sz="2400" spc="-70" dirty="0">
                <a:cs typeface="Arial"/>
              </a:rPr>
              <a:t> </a:t>
            </a:r>
            <a:r>
              <a:rPr sz="2400" dirty="0">
                <a:cs typeface="Arial"/>
              </a:rPr>
              <a:t>deals</a:t>
            </a:r>
            <a:r>
              <a:rPr sz="2400" spc="-90" dirty="0">
                <a:cs typeface="Arial"/>
              </a:rPr>
              <a:t> </a:t>
            </a:r>
            <a:r>
              <a:rPr sz="2400" dirty="0">
                <a:cs typeface="Arial"/>
              </a:rPr>
              <a:t>with</a:t>
            </a:r>
            <a:r>
              <a:rPr sz="2400" spc="-65" dirty="0">
                <a:cs typeface="Arial"/>
              </a:rPr>
              <a:t> </a:t>
            </a:r>
            <a:r>
              <a:rPr sz="2400" dirty="0">
                <a:cs typeface="Arial"/>
              </a:rPr>
              <a:t>protecting</a:t>
            </a:r>
            <a:r>
              <a:rPr sz="2400" spc="-75" dirty="0">
                <a:cs typeface="Arial"/>
              </a:rPr>
              <a:t> </a:t>
            </a:r>
            <a:r>
              <a:rPr sz="2400" dirty="0">
                <a:cs typeface="Arial"/>
              </a:rPr>
              <a:t>information</a:t>
            </a:r>
            <a:r>
              <a:rPr sz="2400" spc="-75" dirty="0">
                <a:cs typeface="Arial"/>
              </a:rPr>
              <a:t> </a:t>
            </a:r>
            <a:r>
              <a:rPr sz="2400" spc="-25" dirty="0">
                <a:cs typeface="Arial"/>
              </a:rPr>
              <a:t>and </a:t>
            </a:r>
            <a:r>
              <a:rPr sz="2400" dirty="0">
                <a:cs typeface="Arial"/>
              </a:rPr>
              <a:t>information</a:t>
            </a:r>
            <a:r>
              <a:rPr sz="2400" spc="-55" dirty="0">
                <a:cs typeface="Arial"/>
              </a:rPr>
              <a:t> </a:t>
            </a:r>
            <a:r>
              <a:rPr sz="2400" dirty="0">
                <a:cs typeface="Arial"/>
              </a:rPr>
              <a:t>systems</a:t>
            </a:r>
            <a:r>
              <a:rPr sz="2400" spc="-40" dirty="0">
                <a:cs typeface="Arial"/>
              </a:rPr>
              <a:t> </a:t>
            </a:r>
            <a:r>
              <a:rPr sz="2400" dirty="0">
                <a:cs typeface="Arial"/>
              </a:rPr>
              <a:t>from</a:t>
            </a:r>
            <a:r>
              <a:rPr sz="2400" spc="-45" dirty="0">
                <a:cs typeface="Arial"/>
              </a:rPr>
              <a:t> </a:t>
            </a:r>
            <a:r>
              <a:rPr sz="2400" spc="-10" dirty="0">
                <a:cs typeface="Arial"/>
              </a:rPr>
              <a:t>unauthorized</a:t>
            </a:r>
            <a:r>
              <a:rPr sz="2400" spc="-65" dirty="0">
                <a:cs typeface="Arial"/>
              </a:rPr>
              <a:t> </a:t>
            </a:r>
            <a:r>
              <a:rPr sz="2400" dirty="0">
                <a:cs typeface="Arial"/>
              </a:rPr>
              <a:t>access,</a:t>
            </a:r>
            <a:r>
              <a:rPr sz="2400" spc="-65" dirty="0">
                <a:cs typeface="Arial"/>
              </a:rPr>
              <a:t> </a:t>
            </a:r>
            <a:r>
              <a:rPr sz="2400" spc="-20" dirty="0">
                <a:cs typeface="Arial"/>
              </a:rPr>
              <a:t>use, </a:t>
            </a:r>
            <a:r>
              <a:rPr sz="2400" spc="-10" dirty="0">
                <a:cs typeface="Arial"/>
              </a:rPr>
              <a:t>disclosure,</a:t>
            </a:r>
            <a:r>
              <a:rPr sz="2400" spc="-35" dirty="0">
                <a:cs typeface="Arial"/>
              </a:rPr>
              <a:t> </a:t>
            </a:r>
            <a:r>
              <a:rPr sz="2400" dirty="0">
                <a:cs typeface="Arial"/>
              </a:rPr>
              <a:t>disruption,</a:t>
            </a:r>
            <a:r>
              <a:rPr sz="2400" spc="-20" dirty="0">
                <a:cs typeface="Arial"/>
              </a:rPr>
              <a:t> </a:t>
            </a:r>
            <a:r>
              <a:rPr sz="2400" spc="-10" dirty="0">
                <a:cs typeface="Arial"/>
              </a:rPr>
              <a:t>modification,</a:t>
            </a:r>
            <a:r>
              <a:rPr sz="2400" spc="-30" dirty="0">
                <a:cs typeface="Arial"/>
              </a:rPr>
              <a:t> </a:t>
            </a:r>
            <a:r>
              <a:rPr sz="2400" dirty="0">
                <a:cs typeface="Arial"/>
              </a:rPr>
              <a:t>or </a:t>
            </a:r>
            <a:r>
              <a:rPr sz="2400" spc="-10" dirty="0">
                <a:cs typeface="Arial"/>
              </a:rPr>
              <a:t>destruction.</a:t>
            </a:r>
            <a:endParaRPr sz="2400" dirty="0">
              <a:cs typeface="Arial"/>
            </a:endParaRPr>
          </a:p>
          <a:p>
            <a:pPr marL="12700">
              <a:spcBef>
                <a:spcPts val="1200"/>
              </a:spcBef>
            </a:pPr>
            <a:r>
              <a:rPr sz="2400" b="1" dirty="0">
                <a:cs typeface="Arial"/>
              </a:rPr>
              <a:t>CIA</a:t>
            </a:r>
            <a:r>
              <a:rPr sz="2400" b="1" spc="-85" dirty="0">
                <a:cs typeface="Arial"/>
              </a:rPr>
              <a:t> </a:t>
            </a:r>
            <a:r>
              <a:rPr sz="2400" b="1" spc="-10" dirty="0">
                <a:cs typeface="Arial"/>
              </a:rPr>
              <a:t>Triad</a:t>
            </a:r>
            <a:endParaRPr sz="2400" dirty="0">
              <a:cs typeface="Arial"/>
            </a:endParaRPr>
          </a:p>
          <a:p>
            <a:pPr marL="12700">
              <a:spcBef>
                <a:spcPts val="1200"/>
              </a:spcBef>
            </a:pPr>
            <a:r>
              <a:rPr sz="2400" dirty="0">
                <a:cs typeface="Arial"/>
              </a:rPr>
              <a:t>The</a:t>
            </a:r>
            <a:r>
              <a:rPr sz="2400" spc="-40" dirty="0">
                <a:cs typeface="Arial"/>
              </a:rPr>
              <a:t> </a:t>
            </a:r>
            <a:r>
              <a:rPr sz="2400" spc="-10" dirty="0">
                <a:cs typeface="Arial"/>
              </a:rPr>
              <a:t>CIA</a:t>
            </a:r>
            <a:r>
              <a:rPr sz="2400" spc="-100" dirty="0">
                <a:cs typeface="Arial"/>
              </a:rPr>
              <a:t> </a:t>
            </a:r>
            <a:r>
              <a:rPr sz="2400" dirty="0">
                <a:cs typeface="Arial"/>
              </a:rPr>
              <a:t>triad</a:t>
            </a:r>
            <a:r>
              <a:rPr sz="2400" spc="-25" dirty="0">
                <a:cs typeface="Arial"/>
              </a:rPr>
              <a:t> </a:t>
            </a:r>
            <a:r>
              <a:rPr sz="2400" dirty="0">
                <a:cs typeface="Arial"/>
              </a:rPr>
              <a:t>consists</a:t>
            </a:r>
            <a:r>
              <a:rPr sz="2400" spc="-50" dirty="0">
                <a:cs typeface="Arial"/>
              </a:rPr>
              <a:t> </a:t>
            </a:r>
            <a:r>
              <a:rPr sz="2400" dirty="0">
                <a:cs typeface="Arial"/>
              </a:rPr>
              <a:t>of</a:t>
            </a:r>
            <a:r>
              <a:rPr sz="2400" spc="-30" dirty="0">
                <a:cs typeface="Arial"/>
              </a:rPr>
              <a:t> </a:t>
            </a:r>
            <a:r>
              <a:rPr sz="2400" dirty="0">
                <a:cs typeface="Arial"/>
              </a:rPr>
              <a:t>three</a:t>
            </a:r>
            <a:r>
              <a:rPr sz="2400" spc="-15" dirty="0">
                <a:cs typeface="Arial"/>
              </a:rPr>
              <a:t> </a:t>
            </a:r>
            <a:r>
              <a:rPr sz="2400" spc="-10" dirty="0">
                <a:cs typeface="Arial"/>
              </a:rPr>
              <a:t>components</a:t>
            </a:r>
            <a:r>
              <a:rPr sz="2400" spc="-35" dirty="0">
                <a:cs typeface="Arial"/>
              </a:rPr>
              <a:t> </a:t>
            </a:r>
            <a:r>
              <a:rPr sz="2400" dirty="0">
                <a:cs typeface="Arial"/>
              </a:rPr>
              <a:t>of</a:t>
            </a:r>
            <a:r>
              <a:rPr sz="2400" spc="-25" dirty="0">
                <a:cs typeface="Arial"/>
              </a:rPr>
              <a:t> </a:t>
            </a:r>
            <a:r>
              <a:rPr sz="2400" spc="-10" dirty="0">
                <a:cs typeface="Arial"/>
              </a:rPr>
              <a:t>information</a:t>
            </a:r>
            <a:endParaRPr sz="2400" dirty="0">
              <a:cs typeface="Arial"/>
            </a:endParaRPr>
          </a:p>
          <a:p>
            <a:pPr marL="12700">
              <a:spcBef>
                <a:spcPts val="5"/>
              </a:spcBef>
            </a:pPr>
            <a:r>
              <a:rPr sz="2400" spc="-10" dirty="0">
                <a:cs typeface="Arial"/>
              </a:rPr>
              <a:t>security:</a:t>
            </a:r>
            <a:endParaRPr sz="2400" dirty="0">
              <a:cs typeface="Arial"/>
            </a:endParaRPr>
          </a:p>
          <a:p>
            <a:pPr marL="182880" marR="198120" indent="-170815">
              <a:spcBef>
                <a:spcPts val="1200"/>
              </a:spcBef>
              <a:buClr>
                <a:srgbClr val="57575B"/>
              </a:buClr>
              <a:buSzPct val="90625"/>
              <a:buFont typeface="Arial"/>
              <a:buChar char="•"/>
              <a:tabLst>
                <a:tab pos="183515" algn="l"/>
              </a:tabLst>
            </a:pPr>
            <a:r>
              <a:rPr sz="2400" b="1" dirty="0">
                <a:cs typeface="Arial"/>
              </a:rPr>
              <a:t>Confidentiality</a:t>
            </a:r>
            <a:r>
              <a:rPr sz="2400" b="1" spc="-5" dirty="0">
                <a:cs typeface="Arial"/>
              </a:rPr>
              <a:t> </a:t>
            </a:r>
            <a:r>
              <a:rPr sz="2400" b="1" dirty="0">
                <a:cs typeface="Arial"/>
              </a:rPr>
              <a:t>-</a:t>
            </a:r>
            <a:r>
              <a:rPr sz="2400" b="1" spc="-50" dirty="0">
                <a:cs typeface="Arial"/>
              </a:rPr>
              <a:t> </a:t>
            </a:r>
            <a:r>
              <a:rPr sz="2400" dirty="0">
                <a:cs typeface="Arial"/>
              </a:rPr>
              <a:t>Only</a:t>
            </a:r>
            <a:r>
              <a:rPr sz="2400" spc="-60" dirty="0">
                <a:cs typeface="Arial"/>
              </a:rPr>
              <a:t> </a:t>
            </a:r>
            <a:r>
              <a:rPr sz="2400" dirty="0">
                <a:cs typeface="Arial"/>
              </a:rPr>
              <a:t>authorized</a:t>
            </a:r>
            <a:r>
              <a:rPr sz="2400" spc="-50" dirty="0">
                <a:cs typeface="Arial"/>
              </a:rPr>
              <a:t> </a:t>
            </a:r>
            <a:r>
              <a:rPr sz="2400" spc="-10" dirty="0">
                <a:cs typeface="Arial"/>
              </a:rPr>
              <a:t>individuals,</a:t>
            </a:r>
            <a:r>
              <a:rPr sz="2400" spc="-80" dirty="0">
                <a:cs typeface="Arial"/>
              </a:rPr>
              <a:t> </a:t>
            </a:r>
            <a:r>
              <a:rPr sz="2400" spc="-10" dirty="0">
                <a:cs typeface="Arial"/>
              </a:rPr>
              <a:t>entities, </a:t>
            </a:r>
            <a:r>
              <a:rPr sz="2400" dirty="0">
                <a:cs typeface="Arial"/>
              </a:rPr>
              <a:t>or</a:t>
            </a:r>
            <a:r>
              <a:rPr sz="2400" spc="-50" dirty="0">
                <a:cs typeface="Arial"/>
              </a:rPr>
              <a:t> </a:t>
            </a:r>
            <a:r>
              <a:rPr sz="2400" dirty="0">
                <a:cs typeface="Arial"/>
              </a:rPr>
              <a:t>processes</a:t>
            </a:r>
            <a:r>
              <a:rPr sz="2400" spc="-55" dirty="0">
                <a:cs typeface="Arial"/>
              </a:rPr>
              <a:t> </a:t>
            </a:r>
            <a:r>
              <a:rPr sz="2400" dirty="0">
                <a:cs typeface="Arial"/>
              </a:rPr>
              <a:t>can</a:t>
            </a:r>
            <a:r>
              <a:rPr sz="2400" spc="-60" dirty="0">
                <a:cs typeface="Arial"/>
              </a:rPr>
              <a:t> </a:t>
            </a:r>
            <a:r>
              <a:rPr sz="2400" dirty="0">
                <a:cs typeface="Arial"/>
              </a:rPr>
              <a:t>access</a:t>
            </a:r>
            <a:r>
              <a:rPr sz="2400" spc="-60" dirty="0">
                <a:cs typeface="Arial"/>
              </a:rPr>
              <a:t> </a:t>
            </a:r>
            <a:r>
              <a:rPr sz="2400" dirty="0">
                <a:cs typeface="Arial"/>
              </a:rPr>
              <a:t>sensitive</a:t>
            </a:r>
            <a:r>
              <a:rPr sz="2400" spc="-75" dirty="0">
                <a:cs typeface="Arial"/>
              </a:rPr>
              <a:t> </a:t>
            </a:r>
            <a:r>
              <a:rPr sz="2400" spc="-10" dirty="0">
                <a:cs typeface="Arial"/>
              </a:rPr>
              <a:t>information.</a:t>
            </a:r>
            <a:endParaRPr sz="2400" dirty="0">
              <a:cs typeface="Arial"/>
            </a:endParaRPr>
          </a:p>
          <a:p>
            <a:pPr marL="182880" marR="432434" indent="-170815">
              <a:spcBef>
                <a:spcPts val="1200"/>
              </a:spcBef>
              <a:buClr>
                <a:srgbClr val="57575B"/>
              </a:buClr>
              <a:buSzPct val="90625"/>
              <a:buFont typeface="Arial"/>
              <a:buChar char="•"/>
              <a:tabLst>
                <a:tab pos="183515" algn="l"/>
              </a:tabLst>
            </a:pPr>
            <a:r>
              <a:rPr sz="2400" b="1" dirty="0">
                <a:cs typeface="Arial"/>
              </a:rPr>
              <a:t>Integrity</a:t>
            </a:r>
            <a:r>
              <a:rPr sz="2400" b="1" spc="-10" dirty="0">
                <a:cs typeface="Arial"/>
              </a:rPr>
              <a:t> </a:t>
            </a:r>
            <a:r>
              <a:rPr sz="2400" b="1" dirty="0">
                <a:cs typeface="Arial"/>
              </a:rPr>
              <a:t>-</a:t>
            </a:r>
            <a:r>
              <a:rPr sz="2400" b="1" spc="-65" dirty="0">
                <a:cs typeface="Arial"/>
              </a:rPr>
              <a:t> </a:t>
            </a:r>
            <a:r>
              <a:rPr sz="2400" dirty="0">
                <a:cs typeface="Arial"/>
              </a:rPr>
              <a:t>This</a:t>
            </a:r>
            <a:r>
              <a:rPr sz="2400" spc="-35" dirty="0">
                <a:cs typeface="Arial"/>
              </a:rPr>
              <a:t> </a:t>
            </a:r>
            <a:r>
              <a:rPr sz="2400" dirty="0">
                <a:cs typeface="Arial"/>
              </a:rPr>
              <a:t>refers</a:t>
            </a:r>
            <a:r>
              <a:rPr sz="2400" spc="-15" dirty="0">
                <a:cs typeface="Arial"/>
              </a:rPr>
              <a:t> </a:t>
            </a:r>
            <a:r>
              <a:rPr sz="2400" dirty="0">
                <a:cs typeface="Arial"/>
              </a:rPr>
              <a:t>to</a:t>
            </a:r>
            <a:r>
              <a:rPr sz="2400" spc="-30" dirty="0">
                <a:cs typeface="Arial"/>
              </a:rPr>
              <a:t> </a:t>
            </a:r>
            <a:r>
              <a:rPr sz="2400" dirty="0">
                <a:cs typeface="Arial"/>
              </a:rPr>
              <a:t>the</a:t>
            </a:r>
            <a:r>
              <a:rPr sz="2400" spc="-30" dirty="0">
                <a:cs typeface="Arial"/>
              </a:rPr>
              <a:t> </a:t>
            </a:r>
            <a:r>
              <a:rPr sz="2400" dirty="0">
                <a:cs typeface="Arial"/>
              </a:rPr>
              <a:t>protection</a:t>
            </a:r>
            <a:r>
              <a:rPr sz="2400" spc="-35" dirty="0">
                <a:cs typeface="Arial"/>
              </a:rPr>
              <a:t> </a:t>
            </a:r>
            <a:r>
              <a:rPr sz="2400" dirty="0">
                <a:cs typeface="Arial"/>
              </a:rPr>
              <a:t>of</a:t>
            </a:r>
            <a:r>
              <a:rPr sz="2400" spc="-35" dirty="0">
                <a:cs typeface="Arial"/>
              </a:rPr>
              <a:t> </a:t>
            </a:r>
            <a:r>
              <a:rPr sz="2400" dirty="0">
                <a:cs typeface="Arial"/>
              </a:rPr>
              <a:t>data</a:t>
            </a:r>
            <a:r>
              <a:rPr sz="2400" spc="-25" dirty="0">
                <a:cs typeface="Arial"/>
              </a:rPr>
              <a:t> </a:t>
            </a:r>
            <a:r>
              <a:rPr sz="2400" spc="-20" dirty="0">
                <a:cs typeface="Arial"/>
              </a:rPr>
              <a:t>from </a:t>
            </a:r>
            <a:r>
              <a:rPr sz="2400" dirty="0">
                <a:cs typeface="Arial"/>
              </a:rPr>
              <a:t>unauthorized</a:t>
            </a:r>
            <a:r>
              <a:rPr sz="2400" spc="-95" dirty="0">
                <a:cs typeface="Arial"/>
              </a:rPr>
              <a:t> </a:t>
            </a:r>
            <a:r>
              <a:rPr sz="2400" spc="-10" dirty="0">
                <a:cs typeface="Arial"/>
              </a:rPr>
              <a:t>alteration.</a:t>
            </a:r>
            <a:endParaRPr sz="2400" dirty="0">
              <a:cs typeface="Arial"/>
            </a:endParaRPr>
          </a:p>
          <a:p>
            <a:pPr marL="182880" marR="5080" indent="-170815">
              <a:spcBef>
                <a:spcPts val="1200"/>
              </a:spcBef>
              <a:buClr>
                <a:srgbClr val="57575B"/>
              </a:buClr>
              <a:buSzPct val="90625"/>
              <a:buFont typeface="Arial"/>
              <a:buChar char="•"/>
              <a:tabLst>
                <a:tab pos="183515" algn="l"/>
              </a:tabLst>
            </a:pPr>
            <a:r>
              <a:rPr sz="2400" b="1" spc="-10" dirty="0">
                <a:cs typeface="Arial"/>
              </a:rPr>
              <a:t>Availability</a:t>
            </a:r>
            <a:r>
              <a:rPr sz="2400" b="1" spc="10" dirty="0">
                <a:cs typeface="Arial"/>
              </a:rPr>
              <a:t> </a:t>
            </a:r>
            <a:r>
              <a:rPr sz="2400" b="1" dirty="0">
                <a:cs typeface="Arial"/>
              </a:rPr>
              <a:t>-</a:t>
            </a:r>
            <a:r>
              <a:rPr sz="2400" b="1" spc="-40" dirty="0">
                <a:cs typeface="Arial"/>
              </a:rPr>
              <a:t> </a:t>
            </a:r>
            <a:r>
              <a:rPr sz="2400" dirty="0">
                <a:cs typeface="Arial"/>
              </a:rPr>
              <a:t>Authorized</a:t>
            </a:r>
            <a:r>
              <a:rPr sz="2400" spc="-40" dirty="0">
                <a:cs typeface="Arial"/>
              </a:rPr>
              <a:t> </a:t>
            </a:r>
            <a:r>
              <a:rPr sz="2400" dirty="0">
                <a:cs typeface="Arial"/>
              </a:rPr>
              <a:t>users</a:t>
            </a:r>
            <a:r>
              <a:rPr sz="2400" spc="-35" dirty="0">
                <a:cs typeface="Arial"/>
              </a:rPr>
              <a:t> </a:t>
            </a:r>
            <a:r>
              <a:rPr sz="2400" dirty="0">
                <a:cs typeface="Arial"/>
              </a:rPr>
              <a:t>must</a:t>
            </a:r>
            <a:r>
              <a:rPr sz="2400" spc="-35" dirty="0">
                <a:cs typeface="Arial"/>
              </a:rPr>
              <a:t> </a:t>
            </a:r>
            <a:r>
              <a:rPr sz="2400" dirty="0">
                <a:cs typeface="Arial"/>
              </a:rPr>
              <a:t>have</a:t>
            </a:r>
            <a:r>
              <a:rPr sz="2400" spc="-45" dirty="0">
                <a:cs typeface="Arial"/>
              </a:rPr>
              <a:t> </a:t>
            </a:r>
            <a:r>
              <a:rPr sz="2400" spc="-10" dirty="0">
                <a:cs typeface="Arial"/>
              </a:rPr>
              <a:t>uninterrupted </a:t>
            </a:r>
            <a:r>
              <a:rPr sz="2400" dirty="0">
                <a:cs typeface="Arial"/>
              </a:rPr>
              <a:t>access</a:t>
            </a:r>
            <a:r>
              <a:rPr sz="2400" spc="-60" dirty="0">
                <a:cs typeface="Arial"/>
              </a:rPr>
              <a:t> </a:t>
            </a:r>
            <a:r>
              <a:rPr sz="2400" dirty="0">
                <a:cs typeface="Arial"/>
              </a:rPr>
              <a:t>to</a:t>
            </a:r>
            <a:r>
              <a:rPr sz="2400" spc="-45" dirty="0">
                <a:cs typeface="Arial"/>
              </a:rPr>
              <a:t> </a:t>
            </a:r>
            <a:r>
              <a:rPr sz="2400" dirty="0">
                <a:cs typeface="Arial"/>
              </a:rPr>
              <a:t>the</a:t>
            </a:r>
            <a:r>
              <a:rPr sz="2400" spc="-45" dirty="0">
                <a:cs typeface="Arial"/>
              </a:rPr>
              <a:t> </a:t>
            </a:r>
            <a:r>
              <a:rPr sz="2400" dirty="0">
                <a:cs typeface="Arial"/>
              </a:rPr>
              <a:t>network</a:t>
            </a:r>
            <a:r>
              <a:rPr sz="2400" spc="-30" dirty="0">
                <a:cs typeface="Arial"/>
              </a:rPr>
              <a:t> </a:t>
            </a:r>
            <a:r>
              <a:rPr sz="2400" dirty="0">
                <a:cs typeface="Arial"/>
              </a:rPr>
              <a:t>resources</a:t>
            </a:r>
            <a:r>
              <a:rPr sz="2400" spc="-40" dirty="0">
                <a:cs typeface="Arial"/>
              </a:rPr>
              <a:t> </a:t>
            </a:r>
            <a:r>
              <a:rPr sz="2400" dirty="0">
                <a:cs typeface="Arial"/>
              </a:rPr>
              <a:t>and</a:t>
            </a:r>
            <a:r>
              <a:rPr sz="2400" spc="-55" dirty="0">
                <a:cs typeface="Arial"/>
              </a:rPr>
              <a:t> </a:t>
            </a:r>
            <a:r>
              <a:rPr sz="2400" dirty="0">
                <a:cs typeface="Arial"/>
              </a:rPr>
              <a:t>data</a:t>
            </a:r>
            <a:r>
              <a:rPr sz="2400" spc="-50" dirty="0">
                <a:cs typeface="Arial"/>
              </a:rPr>
              <a:t> </a:t>
            </a:r>
            <a:r>
              <a:rPr sz="2400" dirty="0">
                <a:cs typeface="Arial"/>
              </a:rPr>
              <a:t>that</a:t>
            </a:r>
            <a:r>
              <a:rPr sz="2400" spc="-40" dirty="0">
                <a:cs typeface="Arial"/>
              </a:rPr>
              <a:t> </a:t>
            </a:r>
            <a:r>
              <a:rPr sz="2400" spc="-20" dirty="0">
                <a:cs typeface="Arial"/>
              </a:rPr>
              <a:t>they </a:t>
            </a:r>
            <a:r>
              <a:rPr sz="2400" spc="-10" dirty="0">
                <a:cs typeface="Arial"/>
              </a:rPr>
              <a:t>require.</a:t>
            </a:r>
            <a:endParaRPr sz="2400" dirty="0">
              <a:cs typeface="Arial"/>
            </a:endParaRPr>
          </a:p>
        </p:txBody>
      </p:sp>
      <p:pic>
        <p:nvPicPr>
          <p:cNvPr id="5" name="object 5"/>
          <p:cNvPicPr/>
          <p:nvPr/>
        </p:nvPicPr>
        <p:blipFill>
          <a:blip r:embed="rId2" cstate="print"/>
          <a:stretch>
            <a:fillRect/>
          </a:stretch>
        </p:blipFill>
        <p:spPr>
          <a:xfrm>
            <a:off x="8828153" y="2077123"/>
            <a:ext cx="3282823" cy="3143594"/>
          </a:xfrm>
          <a:prstGeom prst="rect">
            <a:avLst/>
          </a:prstGeom>
        </p:spPr>
      </p:pic>
    </p:spTree>
    <p:extLst>
      <p:ext uri="{BB962C8B-B14F-4D97-AF65-F5344CB8AC3E}">
        <p14:creationId xmlns:p14="http://schemas.microsoft.com/office/powerpoint/2010/main" val="795360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19826" y="307993"/>
            <a:ext cx="5120486" cy="400622"/>
          </a:xfrm>
          <a:prstGeom prst="rect">
            <a:avLst/>
          </a:prstGeom>
        </p:spPr>
        <p:txBody>
          <a:bodyPr vert="horz" wrap="square" lIns="0" tIns="12700" rIns="0" bIns="0" rtlCol="0" anchor="ctr">
            <a:spAutoFit/>
          </a:bodyPr>
          <a:lstStyle/>
          <a:p>
            <a:pPr marL="12700">
              <a:spcBef>
                <a:spcPts val="100"/>
              </a:spcBef>
            </a:pPr>
            <a:r>
              <a:rPr sz="2800" b="1" dirty="0">
                <a:latin typeface="+mn-lt"/>
              </a:rPr>
              <a:t>Threat,</a:t>
            </a:r>
            <a:r>
              <a:rPr sz="2800" b="1" spc="-25" dirty="0">
                <a:latin typeface="+mn-lt"/>
              </a:rPr>
              <a:t> </a:t>
            </a:r>
            <a:r>
              <a:rPr sz="2800" b="1" spc="-20" dirty="0">
                <a:latin typeface="+mn-lt"/>
              </a:rPr>
              <a:t>Vulnerability,</a:t>
            </a:r>
            <a:r>
              <a:rPr sz="2800" b="1" spc="-5" dirty="0">
                <a:latin typeface="+mn-lt"/>
              </a:rPr>
              <a:t> </a:t>
            </a:r>
            <a:r>
              <a:rPr sz="2800" b="1" dirty="0">
                <a:latin typeface="+mn-lt"/>
              </a:rPr>
              <a:t>and</a:t>
            </a:r>
            <a:r>
              <a:rPr sz="2800" b="1" spc="-15" dirty="0">
                <a:latin typeface="+mn-lt"/>
              </a:rPr>
              <a:t> </a:t>
            </a:r>
            <a:r>
              <a:rPr sz="2800" b="1" spc="-20" dirty="0">
                <a:latin typeface="+mn-lt"/>
              </a:rPr>
              <a:t>Risk</a:t>
            </a:r>
            <a:endParaRPr sz="2800" b="1" dirty="0">
              <a:latin typeface="+mn-lt"/>
            </a:endParaRPr>
          </a:p>
        </p:txBody>
      </p:sp>
      <p:sp>
        <p:nvSpPr>
          <p:cNvPr id="9" name="object 9"/>
          <p:cNvSpPr txBox="1">
            <a:spLocks noGrp="1"/>
          </p:cNvSpPr>
          <p:nvPr>
            <p:ph type="sldNum" sz="quarter" idx="12"/>
          </p:nvPr>
        </p:nvSpPr>
        <p:spPr>
          <a:xfrm>
            <a:off x="8107680" y="8138606"/>
            <a:ext cx="2103120" cy="189796"/>
          </a:xfrm>
          <a:prstGeom prst="rect">
            <a:avLst/>
          </a:prstGeom>
        </p:spPr>
        <p:txBody>
          <a:bodyPr vert="horz" wrap="square" lIns="0" tIns="5080" rIns="0" bIns="0" rtlCol="0" anchor="ctr">
            <a:spAutoFit/>
          </a:bodyPr>
          <a:lstStyle/>
          <a:p>
            <a:pPr marL="38100">
              <a:spcBef>
                <a:spcPts val="40"/>
              </a:spcBef>
            </a:pPr>
            <a:r>
              <a:rPr spc="-25" dirty="0"/>
              <a:t>5</a:t>
            </a:r>
          </a:p>
        </p:txBody>
      </p:sp>
      <p:sp>
        <p:nvSpPr>
          <p:cNvPr id="4" name="object 4"/>
          <p:cNvSpPr txBox="1"/>
          <p:nvPr/>
        </p:nvSpPr>
        <p:spPr>
          <a:xfrm>
            <a:off x="719826" y="1198100"/>
            <a:ext cx="10068776" cy="566181"/>
          </a:xfrm>
          <a:prstGeom prst="rect">
            <a:avLst/>
          </a:prstGeom>
        </p:spPr>
        <p:txBody>
          <a:bodyPr vert="horz" wrap="square" lIns="0" tIns="12065" rIns="0" bIns="0" rtlCol="0">
            <a:spAutoFit/>
          </a:bodyPr>
          <a:lstStyle/>
          <a:p>
            <a:pPr marL="182880" indent="-170815">
              <a:spcBef>
                <a:spcPts val="95"/>
              </a:spcBef>
              <a:buClr>
                <a:srgbClr val="57575B"/>
              </a:buClr>
              <a:buSzPct val="90625"/>
              <a:buChar char="•"/>
              <a:tabLst>
                <a:tab pos="183515" algn="l"/>
              </a:tabLst>
            </a:pPr>
            <a:r>
              <a:rPr dirty="0">
                <a:cs typeface="Arial"/>
              </a:rPr>
              <a:t>Attackers</a:t>
            </a:r>
            <a:r>
              <a:rPr spc="-45" dirty="0">
                <a:cs typeface="Arial"/>
              </a:rPr>
              <a:t> </a:t>
            </a:r>
            <a:r>
              <a:rPr dirty="0">
                <a:cs typeface="Arial"/>
              </a:rPr>
              <a:t>wants</a:t>
            </a:r>
            <a:r>
              <a:rPr spc="-35" dirty="0">
                <a:cs typeface="Arial"/>
              </a:rPr>
              <a:t> </a:t>
            </a:r>
            <a:r>
              <a:rPr dirty="0">
                <a:cs typeface="Arial"/>
              </a:rPr>
              <a:t>to</a:t>
            </a:r>
            <a:r>
              <a:rPr spc="-45" dirty="0">
                <a:cs typeface="Arial"/>
              </a:rPr>
              <a:t> </a:t>
            </a:r>
            <a:r>
              <a:rPr dirty="0">
                <a:cs typeface="Arial"/>
              </a:rPr>
              <a:t>access</a:t>
            </a:r>
            <a:r>
              <a:rPr spc="-55" dirty="0">
                <a:cs typeface="Arial"/>
              </a:rPr>
              <a:t> </a:t>
            </a:r>
            <a:r>
              <a:rPr dirty="0">
                <a:cs typeface="Arial"/>
              </a:rPr>
              <a:t>our</a:t>
            </a:r>
            <a:r>
              <a:rPr spc="-50" dirty="0">
                <a:cs typeface="Arial"/>
              </a:rPr>
              <a:t> </a:t>
            </a:r>
            <a:r>
              <a:rPr dirty="0">
                <a:cs typeface="Arial"/>
              </a:rPr>
              <a:t>assets</a:t>
            </a:r>
            <a:r>
              <a:rPr spc="-50" dirty="0">
                <a:cs typeface="Arial"/>
              </a:rPr>
              <a:t> </a:t>
            </a:r>
            <a:r>
              <a:rPr dirty="0">
                <a:cs typeface="Arial"/>
              </a:rPr>
              <a:t>such</a:t>
            </a:r>
            <a:r>
              <a:rPr spc="-55" dirty="0">
                <a:cs typeface="Arial"/>
              </a:rPr>
              <a:t> </a:t>
            </a:r>
            <a:r>
              <a:rPr dirty="0">
                <a:cs typeface="Arial"/>
              </a:rPr>
              <a:t>as</a:t>
            </a:r>
            <a:r>
              <a:rPr spc="-45" dirty="0">
                <a:cs typeface="Arial"/>
              </a:rPr>
              <a:t> </a:t>
            </a:r>
            <a:r>
              <a:rPr dirty="0">
                <a:cs typeface="Arial"/>
              </a:rPr>
              <a:t>data</a:t>
            </a:r>
            <a:r>
              <a:rPr spc="-40" dirty="0">
                <a:cs typeface="Arial"/>
              </a:rPr>
              <a:t> </a:t>
            </a:r>
            <a:r>
              <a:rPr dirty="0">
                <a:cs typeface="Arial"/>
              </a:rPr>
              <a:t>and</a:t>
            </a:r>
            <a:r>
              <a:rPr spc="-55" dirty="0">
                <a:cs typeface="Arial"/>
              </a:rPr>
              <a:t> </a:t>
            </a:r>
            <a:r>
              <a:rPr dirty="0">
                <a:cs typeface="Arial"/>
              </a:rPr>
              <a:t>other</a:t>
            </a:r>
            <a:r>
              <a:rPr spc="-35" dirty="0">
                <a:cs typeface="Arial"/>
              </a:rPr>
              <a:t> </a:t>
            </a:r>
            <a:r>
              <a:rPr dirty="0">
                <a:cs typeface="Arial"/>
              </a:rPr>
              <a:t>intellectual</a:t>
            </a:r>
            <a:r>
              <a:rPr spc="-65" dirty="0">
                <a:cs typeface="Arial"/>
              </a:rPr>
              <a:t> </a:t>
            </a:r>
            <a:r>
              <a:rPr spc="-20" dirty="0">
                <a:cs typeface="Arial"/>
              </a:rPr>
              <a:t>property,</a:t>
            </a:r>
            <a:r>
              <a:rPr spc="-10" dirty="0">
                <a:cs typeface="Arial"/>
              </a:rPr>
              <a:t> servers,</a:t>
            </a:r>
            <a:endParaRPr dirty="0">
              <a:cs typeface="Arial"/>
            </a:endParaRPr>
          </a:p>
          <a:p>
            <a:pPr marL="182880"/>
            <a:r>
              <a:rPr dirty="0">
                <a:cs typeface="Arial"/>
              </a:rPr>
              <a:t>computers,</a:t>
            </a:r>
            <a:r>
              <a:rPr spc="-40" dirty="0">
                <a:cs typeface="Arial"/>
              </a:rPr>
              <a:t> </a:t>
            </a:r>
            <a:r>
              <a:rPr dirty="0">
                <a:cs typeface="Arial"/>
              </a:rPr>
              <a:t>smart</a:t>
            </a:r>
            <a:r>
              <a:rPr spc="-45" dirty="0">
                <a:cs typeface="Arial"/>
              </a:rPr>
              <a:t> </a:t>
            </a:r>
            <a:r>
              <a:rPr dirty="0">
                <a:cs typeface="Arial"/>
              </a:rPr>
              <a:t>phones,</a:t>
            </a:r>
            <a:r>
              <a:rPr spc="-65" dirty="0">
                <a:cs typeface="Arial"/>
              </a:rPr>
              <a:t> </a:t>
            </a:r>
            <a:r>
              <a:rPr dirty="0">
                <a:cs typeface="Arial"/>
              </a:rPr>
              <a:t>tablets,</a:t>
            </a:r>
            <a:r>
              <a:rPr spc="-50" dirty="0">
                <a:cs typeface="Arial"/>
              </a:rPr>
              <a:t> </a:t>
            </a:r>
            <a:r>
              <a:rPr dirty="0">
                <a:cs typeface="Arial"/>
              </a:rPr>
              <a:t>and</a:t>
            </a:r>
            <a:r>
              <a:rPr spc="-60" dirty="0">
                <a:cs typeface="Arial"/>
              </a:rPr>
              <a:t> </a:t>
            </a:r>
            <a:r>
              <a:rPr dirty="0">
                <a:cs typeface="Arial"/>
              </a:rPr>
              <a:t>so</a:t>
            </a:r>
            <a:r>
              <a:rPr spc="-65" dirty="0">
                <a:cs typeface="Arial"/>
              </a:rPr>
              <a:t> </a:t>
            </a:r>
            <a:r>
              <a:rPr spc="-25" dirty="0">
                <a:cs typeface="Arial"/>
              </a:rPr>
              <a:t>on.</a:t>
            </a:r>
            <a:endParaRPr dirty="0">
              <a:cs typeface="Arial"/>
            </a:endParaRPr>
          </a:p>
        </p:txBody>
      </p:sp>
      <p:grpSp>
        <p:nvGrpSpPr>
          <p:cNvPr id="5" name="object 5"/>
          <p:cNvGrpSpPr/>
          <p:nvPr/>
        </p:nvGrpSpPr>
        <p:grpSpPr>
          <a:xfrm>
            <a:off x="8354189" y="2715828"/>
            <a:ext cx="3554095" cy="3088005"/>
            <a:chOff x="2587751" y="1479804"/>
            <a:chExt cx="3554095" cy="3088005"/>
          </a:xfrm>
        </p:grpSpPr>
        <p:pic>
          <p:nvPicPr>
            <p:cNvPr id="6" name="object 6"/>
            <p:cNvPicPr/>
            <p:nvPr/>
          </p:nvPicPr>
          <p:blipFill>
            <a:blip r:embed="rId2" cstate="print"/>
            <a:stretch>
              <a:fillRect/>
            </a:stretch>
          </p:blipFill>
          <p:spPr>
            <a:xfrm>
              <a:off x="2590926" y="1479804"/>
              <a:ext cx="3550920" cy="3059633"/>
            </a:xfrm>
            <a:prstGeom prst="rect">
              <a:avLst/>
            </a:prstGeom>
          </p:spPr>
        </p:pic>
        <p:sp>
          <p:nvSpPr>
            <p:cNvPr id="7" name="object 7"/>
            <p:cNvSpPr/>
            <p:nvPr/>
          </p:nvSpPr>
          <p:spPr>
            <a:xfrm>
              <a:off x="2587751" y="1479804"/>
              <a:ext cx="3554095" cy="3088005"/>
            </a:xfrm>
            <a:custGeom>
              <a:avLst/>
              <a:gdLst/>
              <a:ahLst/>
              <a:cxnLst/>
              <a:rect l="l" t="t" r="r" b="b"/>
              <a:pathLst>
                <a:path w="3554095" h="3088004">
                  <a:moveTo>
                    <a:pt x="0" y="3087624"/>
                  </a:moveTo>
                  <a:lnTo>
                    <a:pt x="3553967" y="3087624"/>
                  </a:lnTo>
                  <a:lnTo>
                    <a:pt x="3553967" y="0"/>
                  </a:lnTo>
                  <a:lnTo>
                    <a:pt x="0" y="0"/>
                  </a:lnTo>
                  <a:lnTo>
                    <a:pt x="0" y="3087624"/>
                  </a:lnTo>
                  <a:close/>
                </a:path>
              </a:pathLst>
            </a:custGeom>
            <a:ln w="3175">
              <a:solidFill>
                <a:srgbClr val="D9D9D9"/>
              </a:solidFill>
            </a:ln>
          </p:spPr>
          <p:txBody>
            <a:bodyPr wrap="square" lIns="0" tIns="0" rIns="0" bIns="0" rtlCol="0"/>
            <a:lstStyle/>
            <a:p>
              <a:endParaRPr/>
            </a:p>
          </p:txBody>
        </p:sp>
      </p:grpSp>
      <p:graphicFrame>
        <p:nvGraphicFramePr>
          <p:cNvPr id="8" name="object 4"/>
          <p:cNvGraphicFramePr>
            <a:graphicFrameLocks noGrp="1"/>
          </p:cNvGraphicFramePr>
          <p:nvPr/>
        </p:nvGraphicFramePr>
        <p:xfrm>
          <a:off x="706898" y="2008208"/>
          <a:ext cx="7459884" cy="4319679"/>
        </p:xfrm>
        <a:graphic>
          <a:graphicData uri="http://schemas.openxmlformats.org/drawingml/2006/table">
            <a:tbl>
              <a:tblPr firstRow="1" bandRow="1">
                <a:tableStyleId>{72833802-FEF1-4C79-8D5D-14CF1EAF98D9}</a:tableStyleId>
              </a:tblPr>
              <a:tblGrid>
                <a:gridCol w="1475960">
                  <a:extLst>
                    <a:ext uri="{9D8B030D-6E8A-4147-A177-3AD203B41FA5}">
                      <a16:colId xmlns:a16="http://schemas.microsoft.com/office/drawing/2014/main" val="20000"/>
                    </a:ext>
                  </a:extLst>
                </a:gridCol>
                <a:gridCol w="5983924">
                  <a:extLst>
                    <a:ext uri="{9D8B030D-6E8A-4147-A177-3AD203B41FA5}">
                      <a16:colId xmlns:a16="http://schemas.microsoft.com/office/drawing/2014/main" val="20001"/>
                    </a:ext>
                  </a:extLst>
                </a:gridCol>
              </a:tblGrid>
              <a:tr h="289984">
                <a:tc>
                  <a:txBody>
                    <a:bodyPr/>
                    <a:lstStyle/>
                    <a:p>
                      <a:pPr marL="382905">
                        <a:lnSpc>
                          <a:spcPct val="100000"/>
                        </a:lnSpc>
                        <a:spcBef>
                          <a:spcPts val="320"/>
                        </a:spcBef>
                      </a:pPr>
                      <a:r>
                        <a:rPr sz="1400" b="1" spc="-20" dirty="0">
                          <a:solidFill>
                            <a:srgbClr val="FFFFFF"/>
                          </a:solidFill>
                        </a:rPr>
                        <a:t>TERM</a:t>
                      </a:r>
                      <a:endParaRPr sz="1400">
                        <a:latin typeface="Arial"/>
                        <a:cs typeface="Arial"/>
                      </a:endParaRPr>
                    </a:p>
                  </a:txBody>
                  <a:tcPr marL="0" marR="0" marT="40640" marB="0"/>
                </a:tc>
                <a:tc>
                  <a:txBody>
                    <a:bodyPr/>
                    <a:lstStyle/>
                    <a:p>
                      <a:pPr marL="3175" algn="ctr">
                        <a:lnSpc>
                          <a:spcPct val="100000"/>
                        </a:lnSpc>
                        <a:spcBef>
                          <a:spcPts val="320"/>
                        </a:spcBef>
                      </a:pPr>
                      <a:r>
                        <a:rPr sz="1400" b="1" spc="-10" dirty="0">
                          <a:solidFill>
                            <a:srgbClr val="FFFFFF"/>
                          </a:solidFill>
                        </a:rPr>
                        <a:t>EXPLANATION</a:t>
                      </a:r>
                      <a:endParaRPr sz="1400">
                        <a:latin typeface="Arial"/>
                        <a:cs typeface="Arial"/>
                      </a:endParaRPr>
                    </a:p>
                  </a:txBody>
                  <a:tcPr marL="0" marR="0" marT="40640" marB="0"/>
                </a:tc>
                <a:extLst>
                  <a:ext uri="{0D108BD9-81ED-4DB2-BD59-A6C34878D82A}">
                    <a16:rowId xmlns:a16="http://schemas.microsoft.com/office/drawing/2014/main" val="10000"/>
                  </a:ext>
                </a:extLst>
              </a:tr>
              <a:tr h="347981">
                <a:tc>
                  <a:txBody>
                    <a:bodyPr/>
                    <a:lstStyle/>
                    <a:p>
                      <a:pPr marL="90805">
                        <a:lnSpc>
                          <a:spcPct val="100000"/>
                        </a:lnSpc>
                        <a:spcBef>
                          <a:spcPts val="320"/>
                        </a:spcBef>
                      </a:pPr>
                      <a:r>
                        <a:rPr sz="1600" spc="-10" dirty="0">
                          <a:solidFill>
                            <a:srgbClr val="57575B"/>
                          </a:solidFill>
                        </a:rPr>
                        <a:t>Threat</a:t>
                      </a:r>
                      <a:endParaRPr sz="1600" dirty="0">
                        <a:latin typeface="Arial"/>
                        <a:cs typeface="Arial"/>
                      </a:endParaRPr>
                    </a:p>
                  </a:txBody>
                  <a:tcPr marL="0" marR="0" marT="40640" marB="0"/>
                </a:tc>
                <a:tc>
                  <a:txBody>
                    <a:bodyPr/>
                    <a:lstStyle/>
                    <a:p>
                      <a:pPr marL="91440">
                        <a:lnSpc>
                          <a:spcPct val="100000"/>
                        </a:lnSpc>
                        <a:spcBef>
                          <a:spcPts val="320"/>
                        </a:spcBef>
                      </a:pPr>
                      <a:r>
                        <a:rPr sz="1600" dirty="0">
                          <a:solidFill>
                            <a:srgbClr val="57575B"/>
                          </a:solidFill>
                        </a:rPr>
                        <a:t>A</a:t>
                      </a:r>
                      <a:r>
                        <a:rPr sz="1600" spc="-105" dirty="0">
                          <a:solidFill>
                            <a:srgbClr val="57575B"/>
                          </a:solidFill>
                        </a:rPr>
                        <a:t> </a:t>
                      </a:r>
                      <a:r>
                        <a:rPr sz="1600" dirty="0">
                          <a:solidFill>
                            <a:srgbClr val="57575B"/>
                          </a:solidFill>
                        </a:rPr>
                        <a:t>potential</a:t>
                      </a:r>
                      <a:r>
                        <a:rPr sz="1600" spc="-55" dirty="0">
                          <a:solidFill>
                            <a:srgbClr val="57575B"/>
                          </a:solidFill>
                        </a:rPr>
                        <a:t> </a:t>
                      </a:r>
                      <a:r>
                        <a:rPr sz="1600" dirty="0">
                          <a:solidFill>
                            <a:srgbClr val="57575B"/>
                          </a:solidFill>
                        </a:rPr>
                        <a:t>danger</a:t>
                      </a:r>
                      <a:r>
                        <a:rPr sz="1600" spc="-45" dirty="0">
                          <a:solidFill>
                            <a:srgbClr val="57575B"/>
                          </a:solidFill>
                        </a:rPr>
                        <a:t> </a:t>
                      </a:r>
                      <a:r>
                        <a:rPr sz="1600" dirty="0">
                          <a:solidFill>
                            <a:srgbClr val="57575B"/>
                          </a:solidFill>
                        </a:rPr>
                        <a:t>to</a:t>
                      </a:r>
                      <a:r>
                        <a:rPr sz="1600" spc="-30" dirty="0">
                          <a:solidFill>
                            <a:srgbClr val="57575B"/>
                          </a:solidFill>
                        </a:rPr>
                        <a:t> </a:t>
                      </a:r>
                      <a:r>
                        <a:rPr sz="1600" dirty="0">
                          <a:solidFill>
                            <a:srgbClr val="57575B"/>
                          </a:solidFill>
                        </a:rPr>
                        <a:t>an</a:t>
                      </a:r>
                      <a:r>
                        <a:rPr sz="1600" spc="-35" dirty="0">
                          <a:solidFill>
                            <a:srgbClr val="57575B"/>
                          </a:solidFill>
                        </a:rPr>
                        <a:t> </a:t>
                      </a:r>
                      <a:r>
                        <a:rPr sz="1600" dirty="0">
                          <a:solidFill>
                            <a:srgbClr val="57575B"/>
                          </a:solidFill>
                        </a:rPr>
                        <a:t>asset</a:t>
                      </a:r>
                      <a:r>
                        <a:rPr sz="1600" spc="-40" dirty="0">
                          <a:solidFill>
                            <a:srgbClr val="57575B"/>
                          </a:solidFill>
                        </a:rPr>
                        <a:t> </a:t>
                      </a:r>
                      <a:r>
                        <a:rPr sz="1600" dirty="0">
                          <a:solidFill>
                            <a:srgbClr val="57575B"/>
                          </a:solidFill>
                        </a:rPr>
                        <a:t>such</a:t>
                      </a:r>
                      <a:r>
                        <a:rPr sz="1600" spc="-45" dirty="0">
                          <a:solidFill>
                            <a:srgbClr val="57575B"/>
                          </a:solidFill>
                        </a:rPr>
                        <a:t> </a:t>
                      </a:r>
                      <a:r>
                        <a:rPr sz="1600" dirty="0">
                          <a:solidFill>
                            <a:srgbClr val="57575B"/>
                          </a:solidFill>
                        </a:rPr>
                        <a:t>as</a:t>
                      </a:r>
                      <a:r>
                        <a:rPr sz="1600" spc="-25" dirty="0">
                          <a:solidFill>
                            <a:srgbClr val="57575B"/>
                          </a:solidFill>
                        </a:rPr>
                        <a:t> </a:t>
                      </a:r>
                      <a:r>
                        <a:rPr sz="1600" dirty="0">
                          <a:solidFill>
                            <a:srgbClr val="57575B"/>
                          </a:solidFill>
                        </a:rPr>
                        <a:t>data</a:t>
                      </a:r>
                      <a:r>
                        <a:rPr sz="1600" spc="-40" dirty="0">
                          <a:solidFill>
                            <a:srgbClr val="57575B"/>
                          </a:solidFill>
                        </a:rPr>
                        <a:t> </a:t>
                      </a:r>
                      <a:r>
                        <a:rPr sz="1600" dirty="0">
                          <a:solidFill>
                            <a:srgbClr val="57575B"/>
                          </a:solidFill>
                        </a:rPr>
                        <a:t>or</a:t>
                      </a:r>
                      <a:r>
                        <a:rPr sz="1600" spc="-25" dirty="0">
                          <a:solidFill>
                            <a:srgbClr val="57575B"/>
                          </a:solidFill>
                        </a:rPr>
                        <a:t> </a:t>
                      </a:r>
                      <a:r>
                        <a:rPr sz="1600" dirty="0">
                          <a:solidFill>
                            <a:srgbClr val="57575B"/>
                          </a:solidFill>
                        </a:rPr>
                        <a:t>the</a:t>
                      </a:r>
                      <a:r>
                        <a:rPr sz="1600" spc="-30" dirty="0">
                          <a:solidFill>
                            <a:srgbClr val="57575B"/>
                          </a:solidFill>
                        </a:rPr>
                        <a:t> </a:t>
                      </a:r>
                      <a:r>
                        <a:rPr sz="1600" dirty="0">
                          <a:solidFill>
                            <a:srgbClr val="57575B"/>
                          </a:solidFill>
                        </a:rPr>
                        <a:t>network</a:t>
                      </a:r>
                      <a:r>
                        <a:rPr sz="1600" spc="-40" dirty="0">
                          <a:solidFill>
                            <a:srgbClr val="57575B"/>
                          </a:solidFill>
                        </a:rPr>
                        <a:t> </a:t>
                      </a:r>
                      <a:r>
                        <a:rPr sz="1600" spc="-10" dirty="0">
                          <a:solidFill>
                            <a:srgbClr val="57575B"/>
                          </a:solidFill>
                        </a:rPr>
                        <a:t>itself.</a:t>
                      </a:r>
                      <a:endParaRPr sz="1600" dirty="0">
                        <a:latin typeface="Arial"/>
                        <a:cs typeface="Arial"/>
                      </a:endParaRPr>
                    </a:p>
                  </a:txBody>
                  <a:tcPr marL="0" marR="0" marT="40640" marB="0"/>
                </a:tc>
                <a:extLst>
                  <a:ext uri="{0D108BD9-81ED-4DB2-BD59-A6C34878D82A}">
                    <a16:rowId xmlns:a16="http://schemas.microsoft.com/office/drawing/2014/main" val="10001"/>
                  </a:ext>
                </a:extLst>
              </a:tr>
              <a:tr h="347981">
                <a:tc>
                  <a:txBody>
                    <a:bodyPr/>
                    <a:lstStyle/>
                    <a:p>
                      <a:pPr marL="90805">
                        <a:lnSpc>
                          <a:spcPct val="100000"/>
                        </a:lnSpc>
                        <a:spcBef>
                          <a:spcPts val="320"/>
                        </a:spcBef>
                      </a:pPr>
                      <a:r>
                        <a:rPr sz="1600" spc="-10" dirty="0">
                          <a:solidFill>
                            <a:srgbClr val="57575B"/>
                          </a:solidFill>
                        </a:rPr>
                        <a:t>Vulnerability</a:t>
                      </a:r>
                      <a:endParaRPr sz="1600">
                        <a:latin typeface="Arial"/>
                        <a:cs typeface="Arial"/>
                      </a:endParaRPr>
                    </a:p>
                  </a:txBody>
                  <a:tcPr marL="0" marR="0" marT="40640" marB="0"/>
                </a:tc>
                <a:tc>
                  <a:txBody>
                    <a:bodyPr/>
                    <a:lstStyle/>
                    <a:p>
                      <a:pPr marL="91440">
                        <a:lnSpc>
                          <a:spcPct val="100000"/>
                        </a:lnSpc>
                        <a:spcBef>
                          <a:spcPts val="320"/>
                        </a:spcBef>
                      </a:pPr>
                      <a:r>
                        <a:rPr sz="1600" dirty="0">
                          <a:solidFill>
                            <a:srgbClr val="57575B"/>
                          </a:solidFill>
                        </a:rPr>
                        <a:t>A</a:t>
                      </a:r>
                      <a:r>
                        <a:rPr sz="1600" spc="-95" dirty="0">
                          <a:solidFill>
                            <a:srgbClr val="57575B"/>
                          </a:solidFill>
                        </a:rPr>
                        <a:t> </a:t>
                      </a:r>
                      <a:r>
                        <a:rPr sz="1600" dirty="0">
                          <a:solidFill>
                            <a:srgbClr val="57575B"/>
                          </a:solidFill>
                        </a:rPr>
                        <a:t>weakness</a:t>
                      </a:r>
                      <a:r>
                        <a:rPr sz="1600" spc="-40" dirty="0">
                          <a:solidFill>
                            <a:srgbClr val="57575B"/>
                          </a:solidFill>
                        </a:rPr>
                        <a:t> </a:t>
                      </a:r>
                      <a:r>
                        <a:rPr sz="1600" dirty="0">
                          <a:solidFill>
                            <a:srgbClr val="57575B"/>
                          </a:solidFill>
                        </a:rPr>
                        <a:t>in</a:t>
                      </a:r>
                      <a:r>
                        <a:rPr sz="1600" spc="-25" dirty="0">
                          <a:solidFill>
                            <a:srgbClr val="57575B"/>
                          </a:solidFill>
                        </a:rPr>
                        <a:t> </a:t>
                      </a:r>
                      <a:r>
                        <a:rPr sz="1600" dirty="0">
                          <a:solidFill>
                            <a:srgbClr val="57575B"/>
                          </a:solidFill>
                        </a:rPr>
                        <a:t>a</a:t>
                      </a:r>
                      <a:r>
                        <a:rPr sz="1600" spc="-25" dirty="0">
                          <a:solidFill>
                            <a:srgbClr val="57575B"/>
                          </a:solidFill>
                        </a:rPr>
                        <a:t> </a:t>
                      </a:r>
                      <a:r>
                        <a:rPr sz="1600" dirty="0">
                          <a:solidFill>
                            <a:srgbClr val="57575B"/>
                          </a:solidFill>
                        </a:rPr>
                        <a:t>system</a:t>
                      </a:r>
                      <a:r>
                        <a:rPr sz="1600" spc="-35" dirty="0">
                          <a:solidFill>
                            <a:srgbClr val="57575B"/>
                          </a:solidFill>
                        </a:rPr>
                        <a:t> </a:t>
                      </a:r>
                      <a:r>
                        <a:rPr sz="1600" dirty="0">
                          <a:solidFill>
                            <a:srgbClr val="57575B"/>
                          </a:solidFill>
                        </a:rPr>
                        <a:t>or</a:t>
                      </a:r>
                      <a:r>
                        <a:rPr sz="1600" spc="-35" dirty="0">
                          <a:solidFill>
                            <a:srgbClr val="57575B"/>
                          </a:solidFill>
                        </a:rPr>
                        <a:t> </a:t>
                      </a:r>
                      <a:r>
                        <a:rPr sz="1600" dirty="0">
                          <a:solidFill>
                            <a:srgbClr val="57575B"/>
                          </a:solidFill>
                        </a:rPr>
                        <a:t>its</a:t>
                      </a:r>
                      <a:r>
                        <a:rPr sz="1600" spc="-30" dirty="0">
                          <a:solidFill>
                            <a:srgbClr val="57575B"/>
                          </a:solidFill>
                        </a:rPr>
                        <a:t> </a:t>
                      </a:r>
                      <a:r>
                        <a:rPr sz="1600" dirty="0">
                          <a:solidFill>
                            <a:srgbClr val="57575B"/>
                          </a:solidFill>
                        </a:rPr>
                        <a:t>design</a:t>
                      </a:r>
                      <a:r>
                        <a:rPr sz="1600" spc="-40" dirty="0">
                          <a:solidFill>
                            <a:srgbClr val="57575B"/>
                          </a:solidFill>
                        </a:rPr>
                        <a:t> </a:t>
                      </a:r>
                      <a:r>
                        <a:rPr sz="1600" dirty="0">
                          <a:solidFill>
                            <a:srgbClr val="57575B"/>
                          </a:solidFill>
                        </a:rPr>
                        <a:t>that</a:t>
                      </a:r>
                      <a:r>
                        <a:rPr sz="1600" spc="-45" dirty="0">
                          <a:solidFill>
                            <a:srgbClr val="57575B"/>
                          </a:solidFill>
                        </a:rPr>
                        <a:t> </a:t>
                      </a:r>
                      <a:r>
                        <a:rPr sz="1600" dirty="0">
                          <a:solidFill>
                            <a:srgbClr val="57575B"/>
                          </a:solidFill>
                        </a:rPr>
                        <a:t>could</a:t>
                      </a:r>
                      <a:r>
                        <a:rPr sz="1600" spc="-35" dirty="0">
                          <a:solidFill>
                            <a:srgbClr val="57575B"/>
                          </a:solidFill>
                        </a:rPr>
                        <a:t> </a:t>
                      </a:r>
                      <a:r>
                        <a:rPr sz="1600" dirty="0">
                          <a:solidFill>
                            <a:srgbClr val="57575B"/>
                          </a:solidFill>
                        </a:rPr>
                        <a:t>be</a:t>
                      </a:r>
                      <a:r>
                        <a:rPr sz="1600" spc="-30" dirty="0">
                          <a:solidFill>
                            <a:srgbClr val="57575B"/>
                          </a:solidFill>
                        </a:rPr>
                        <a:t> </a:t>
                      </a:r>
                      <a:r>
                        <a:rPr sz="1600" dirty="0">
                          <a:solidFill>
                            <a:srgbClr val="57575B"/>
                          </a:solidFill>
                        </a:rPr>
                        <a:t>exploited</a:t>
                      </a:r>
                      <a:r>
                        <a:rPr sz="1600" spc="-35" dirty="0">
                          <a:solidFill>
                            <a:srgbClr val="57575B"/>
                          </a:solidFill>
                        </a:rPr>
                        <a:t> </a:t>
                      </a:r>
                      <a:r>
                        <a:rPr sz="1600" dirty="0">
                          <a:solidFill>
                            <a:srgbClr val="57575B"/>
                          </a:solidFill>
                        </a:rPr>
                        <a:t>by</a:t>
                      </a:r>
                      <a:r>
                        <a:rPr sz="1600" spc="-30" dirty="0">
                          <a:solidFill>
                            <a:srgbClr val="57575B"/>
                          </a:solidFill>
                        </a:rPr>
                        <a:t> </a:t>
                      </a:r>
                      <a:r>
                        <a:rPr sz="1600" dirty="0">
                          <a:solidFill>
                            <a:srgbClr val="57575B"/>
                          </a:solidFill>
                        </a:rPr>
                        <a:t>a</a:t>
                      </a:r>
                      <a:r>
                        <a:rPr sz="1600" spc="-20" dirty="0">
                          <a:solidFill>
                            <a:srgbClr val="57575B"/>
                          </a:solidFill>
                        </a:rPr>
                        <a:t> </a:t>
                      </a:r>
                      <a:r>
                        <a:rPr sz="1600" spc="-10" dirty="0">
                          <a:solidFill>
                            <a:srgbClr val="57575B"/>
                          </a:solidFill>
                        </a:rPr>
                        <a:t>threat.</a:t>
                      </a:r>
                      <a:endParaRPr sz="1600" dirty="0">
                        <a:latin typeface="Arial"/>
                        <a:cs typeface="Arial"/>
                      </a:endParaRPr>
                    </a:p>
                  </a:txBody>
                  <a:tcPr marL="0" marR="0" marT="40640" marB="0"/>
                </a:tc>
                <a:extLst>
                  <a:ext uri="{0D108BD9-81ED-4DB2-BD59-A6C34878D82A}">
                    <a16:rowId xmlns:a16="http://schemas.microsoft.com/office/drawing/2014/main" val="10002"/>
                  </a:ext>
                </a:extLst>
              </a:tr>
              <a:tr h="994646">
                <a:tc>
                  <a:txBody>
                    <a:bodyPr/>
                    <a:lstStyle/>
                    <a:p>
                      <a:pPr marL="90805" marR="556895">
                        <a:lnSpc>
                          <a:spcPct val="100000"/>
                        </a:lnSpc>
                        <a:spcBef>
                          <a:spcPts val="320"/>
                        </a:spcBef>
                      </a:pPr>
                      <a:r>
                        <a:rPr sz="1600" spc="-10" dirty="0">
                          <a:solidFill>
                            <a:srgbClr val="57575B"/>
                          </a:solidFill>
                        </a:rPr>
                        <a:t>Attack Surface</a:t>
                      </a:r>
                      <a:endParaRPr sz="1600">
                        <a:latin typeface="Arial"/>
                        <a:cs typeface="Arial"/>
                      </a:endParaRPr>
                    </a:p>
                  </a:txBody>
                  <a:tcPr marL="0" marR="0" marT="40640" marB="0"/>
                </a:tc>
                <a:tc>
                  <a:txBody>
                    <a:bodyPr/>
                    <a:lstStyle/>
                    <a:p>
                      <a:pPr marL="27305" marR="127000" algn="just">
                        <a:lnSpc>
                          <a:spcPct val="100000"/>
                        </a:lnSpc>
                        <a:spcBef>
                          <a:spcPts val="140"/>
                        </a:spcBef>
                      </a:pPr>
                      <a:r>
                        <a:rPr sz="1600" dirty="0">
                          <a:solidFill>
                            <a:srgbClr val="57575B"/>
                          </a:solidFill>
                        </a:rPr>
                        <a:t>An</a:t>
                      </a:r>
                      <a:r>
                        <a:rPr sz="1600" spc="-30" dirty="0">
                          <a:solidFill>
                            <a:srgbClr val="57575B"/>
                          </a:solidFill>
                        </a:rPr>
                        <a:t> </a:t>
                      </a:r>
                      <a:r>
                        <a:rPr sz="1600" dirty="0">
                          <a:solidFill>
                            <a:srgbClr val="57575B"/>
                          </a:solidFill>
                        </a:rPr>
                        <a:t>attack</a:t>
                      </a:r>
                      <a:r>
                        <a:rPr sz="1600" spc="-45" dirty="0">
                          <a:solidFill>
                            <a:srgbClr val="57575B"/>
                          </a:solidFill>
                        </a:rPr>
                        <a:t> </a:t>
                      </a:r>
                      <a:r>
                        <a:rPr sz="1600" dirty="0">
                          <a:solidFill>
                            <a:srgbClr val="57575B"/>
                          </a:solidFill>
                        </a:rPr>
                        <a:t>surface</a:t>
                      </a:r>
                      <a:r>
                        <a:rPr sz="1600" spc="-50" dirty="0">
                          <a:solidFill>
                            <a:srgbClr val="57575B"/>
                          </a:solidFill>
                        </a:rPr>
                        <a:t> </a:t>
                      </a:r>
                      <a:r>
                        <a:rPr sz="1600" dirty="0">
                          <a:solidFill>
                            <a:srgbClr val="57575B"/>
                          </a:solidFill>
                        </a:rPr>
                        <a:t>is</a:t>
                      </a:r>
                      <a:r>
                        <a:rPr sz="1600" spc="-10" dirty="0">
                          <a:solidFill>
                            <a:srgbClr val="57575B"/>
                          </a:solidFill>
                        </a:rPr>
                        <a:t> </a:t>
                      </a:r>
                      <a:r>
                        <a:rPr sz="1600" dirty="0">
                          <a:solidFill>
                            <a:srgbClr val="57575B"/>
                          </a:solidFill>
                        </a:rPr>
                        <a:t>the</a:t>
                      </a:r>
                      <a:r>
                        <a:rPr sz="1600" spc="-25" dirty="0">
                          <a:solidFill>
                            <a:srgbClr val="57575B"/>
                          </a:solidFill>
                        </a:rPr>
                        <a:t> </a:t>
                      </a:r>
                      <a:r>
                        <a:rPr sz="1600" dirty="0">
                          <a:solidFill>
                            <a:srgbClr val="57575B"/>
                          </a:solidFill>
                        </a:rPr>
                        <a:t>total</a:t>
                      </a:r>
                      <a:r>
                        <a:rPr sz="1600" spc="-35" dirty="0">
                          <a:solidFill>
                            <a:srgbClr val="57575B"/>
                          </a:solidFill>
                        </a:rPr>
                        <a:t> </a:t>
                      </a:r>
                      <a:r>
                        <a:rPr sz="1600" dirty="0">
                          <a:solidFill>
                            <a:srgbClr val="57575B"/>
                          </a:solidFill>
                        </a:rPr>
                        <a:t>sum</a:t>
                      </a:r>
                      <a:r>
                        <a:rPr sz="1600" spc="-30" dirty="0">
                          <a:solidFill>
                            <a:srgbClr val="57575B"/>
                          </a:solidFill>
                        </a:rPr>
                        <a:t> </a:t>
                      </a:r>
                      <a:r>
                        <a:rPr sz="1600" dirty="0">
                          <a:solidFill>
                            <a:srgbClr val="57575B"/>
                          </a:solidFill>
                        </a:rPr>
                        <a:t>of</a:t>
                      </a:r>
                      <a:r>
                        <a:rPr sz="1600" spc="-20" dirty="0">
                          <a:solidFill>
                            <a:srgbClr val="57575B"/>
                          </a:solidFill>
                        </a:rPr>
                        <a:t> </a:t>
                      </a:r>
                      <a:r>
                        <a:rPr sz="1600" dirty="0">
                          <a:solidFill>
                            <a:srgbClr val="57575B"/>
                          </a:solidFill>
                        </a:rPr>
                        <a:t>the</a:t>
                      </a:r>
                      <a:r>
                        <a:rPr sz="1600" spc="-25" dirty="0">
                          <a:solidFill>
                            <a:srgbClr val="57575B"/>
                          </a:solidFill>
                        </a:rPr>
                        <a:t> </a:t>
                      </a:r>
                      <a:r>
                        <a:rPr sz="1600" spc="-10" dirty="0">
                          <a:solidFill>
                            <a:srgbClr val="57575B"/>
                          </a:solidFill>
                        </a:rPr>
                        <a:t>vulnerabilities</a:t>
                      </a:r>
                      <a:r>
                        <a:rPr sz="1600" spc="-45" dirty="0">
                          <a:solidFill>
                            <a:srgbClr val="57575B"/>
                          </a:solidFill>
                        </a:rPr>
                        <a:t> </a:t>
                      </a:r>
                      <a:r>
                        <a:rPr sz="1600" dirty="0">
                          <a:solidFill>
                            <a:srgbClr val="57575B"/>
                          </a:solidFill>
                        </a:rPr>
                        <a:t>in</a:t>
                      </a:r>
                      <a:r>
                        <a:rPr sz="1600" spc="-15" dirty="0">
                          <a:solidFill>
                            <a:srgbClr val="57575B"/>
                          </a:solidFill>
                        </a:rPr>
                        <a:t> </a:t>
                      </a:r>
                      <a:r>
                        <a:rPr sz="1600" dirty="0">
                          <a:solidFill>
                            <a:srgbClr val="57575B"/>
                          </a:solidFill>
                        </a:rPr>
                        <a:t>a</a:t>
                      </a:r>
                      <a:r>
                        <a:rPr sz="1600" spc="-15" dirty="0">
                          <a:solidFill>
                            <a:srgbClr val="57575B"/>
                          </a:solidFill>
                        </a:rPr>
                        <a:t> </a:t>
                      </a:r>
                      <a:r>
                        <a:rPr sz="1600" dirty="0">
                          <a:solidFill>
                            <a:srgbClr val="57575B"/>
                          </a:solidFill>
                        </a:rPr>
                        <a:t>given</a:t>
                      </a:r>
                      <a:r>
                        <a:rPr sz="1600" spc="-15" dirty="0">
                          <a:solidFill>
                            <a:srgbClr val="57575B"/>
                          </a:solidFill>
                        </a:rPr>
                        <a:t> </a:t>
                      </a:r>
                      <a:r>
                        <a:rPr sz="1600" dirty="0">
                          <a:solidFill>
                            <a:srgbClr val="57575B"/>
                          </a:solidFill>
                        </a:rPr>
                        <a:t>system</a:t>
                      </a:r>
                      <a:r>
                        <a:rPr sz="1600" spc="-20" dirty="0">
                          <a:solidFill>
                            <a:srgbClr val="57575B"/>
                          </a:solidFill>
                        </a:rPr>
                        <a:t> </a:t>
                      </a:r>
                      <a:r>
                        <a:rPr sz="1600" dirty="0">
                          <a:solidFill>
                            <a:srgbClr val="57575B"/>
                          </a:solidFill>
                        </a:rPr>
                        <a:t>that</a:t>
                      </a:r>
                      <a:r>
                        <a:rPr sz="1600" spc="-35" dirty="0">
                          <a:solidFill>
                            <a:srgbClr val="57575B"/>
                          </a:solidFill>
                        </a:rPr>
                        <a:t> </a:t>
                      </a:r>
                      <a:r>
                        <a:rPr sz="1600" dirty="0">
                          <a:solidFill>
                            <a:srgbClr val="57575B"/>
                          </a:solidFill>
                        </a:rPr>
                        <a:t>are</a:t>
                      </a:r>
                      <a:r>
                        <a:rPr sz="1600" spc="-25" dirty="0">
                          <a:solidFill>
                            <a:srgbClr val="57575B"/>
                          </a:solidFill>
                        </a:rPr>
                        <a:t> </a:t>
                      </a:r>
                      <a:r>
                        <a:rPr sz="1600" spc="-10" dirty="0">
                          <a:solidFill>
                            <a:srgbClr val="57575B"/>
                          </a:solidFill>
                        </a:rPr>
                        <a:t>accessible </a:t>
                      </a:r>
                      <a:r>
                        <a:rPr sz="1600" dirty="0">
                          <a:solidFill>
                            <a:srgbClr val="57575B"/>
                          </a:solidFill>
                        </a:rPr>
                        <a:t>to</a:t>
                      </a:r>
                      <a:r>
                        <a:rPr sz="1600" spc="-30" dirty="0">
                          <a:solidFill>
                            <a:srgbClr val="57575B"/>
                          </a:solidFill>
                        </a:rPr>
                        <a:t> </a:t>
                      </a:r>
                      <a:r>
                        <a:rPr sz="1600" dirty="0">
                          <a:solidFill>
                            <a:srgbClr val="57575B"/>
                          </a:solidFill>
                        </a:rPr>
                        <a:t>an</a:t>
                      </a:r>
                      <a:r>
                        <a:rPr sz="1600" spc="-20" dirty="0">
                          <a:solidFill>
                            <a:srgbClr val="57575B"/>
                          </a:solidFill>
                        </a:rPr>
                        <a:t> attacker.</a:t>
                      </a:r>
                      <a:r>
                        <a:rPr sz="1600" spc="-75" dirty="0">
                          <a:solidFill>
                            <a:srgbClr val="57575B"/>
                          </a:solidFill>
                        </a:rPr>
                        <a:t> </a:t>
                      </a:r>
                      <a:r>
                        <a:rPr sz="1600" dirty="0">
                          <a:solidFill>
                            <a:srgbClr val="57575B"/>
                          </a:solidFill>
                        </a:rPr>
                        <a:t>The</a:t>
                      </a:r>
                      <a:r>
                        <a:rPr sz="1600" spc="-25" dirty="0">
                          <a:solidFill>
                            <a:srgbClr val="57575B"/>
                          </a:solidFill>
                        </a:rPr>
                        <a:t> </a:t>
                      </a:r>
                      <a:r>
                        <a:rPr sz="1600" dirty="0">
                          <a:solidFill>
                            <a:srgbClr val="57575B"/>
                          </a:solidFill>
                        </a:rPr>
                        <a:t>attack</a:t>
                      </a:r>
                      <a:r>
                        <a:rPr sz="1600" spc="-50" dirty="0">
                          <a:solidFill>
                            <a:srgbClr val="57575B"/>
                          </a:solidFill>
                        </a:rPr>
                        <a:t> </a:t>
                      </a:r>
                      <a:r>
                        <a:rPr sz="1600" dirty="0">
                          <a:solidFill>
                            <a:srgbClr val="57575B"/>
                          </a:solidFill>
                        </a:rPr>
                        <a:t>surface</a:t>
                      </a:r>
                      <a:r>
                        <a:rPr sz="1600" spc="-50" dirty="0">
                          <a:solidFill>
                            <a:srgbClr val="57575B"/>
                          </a:solidFill>
                        </a:rPr>
                        <a:t> </a:t>
                      </a:r>
                      <a:r>
                        <a:rPr sz="1600" dirty="0">
                          <a:solidFill>
                            <a:srgbClr val="57575B"/>
                          </a:solidFill>
                        </a:rPr>
                        <a:t>describes</a:t>
                      </a:r>
                      <a:r>
                        <a:rPr sz="1600" spc="-45" dirty="0">
                          <a:solidFill>
                            <a:srgbClr val="57575B"/>
                          </a:solidFill>
                        </a:rPr>
                        <a:t> </a:t>
                      </a:r>
                      <a:r>
                        <a:rPr sz="1600" spc="-10" dirty="0">
                          <a:solidFill>
                            <a:srgbClr val="57575B"/>
                          </a:solidFill>
                        </a:rPr>
                        <a:t>different</a:t>
                      </a:r>
                      <a:r>
                        <a:rPr sz="1600" spc="-45" dirty="0">
                          <a:solidFill>
                            <a:srgbClr val="57575B"/>
                          </a:solidFill>
                        </a:rPr>
                        <a:t> </a:t>
                      </a:r>
                      <a:r>
                        <a:rPr sz="1600" dirty="0">
                          <a:solidFill>
                            <a:srgbClr val="57575B"/>
                          </a:solidFill>
                        </a:rPr>
                        <a:t>points</a:t>
                      </a:r>
                      <a:r>
                        <a:rPr sz="1600" spc="-30" dirty="0">
                          <a:solidFill>
                            <a:srgbClr val="57575B"/>
                          </a:solidFill>
                        </a:rPr>
                        <a:t> </a:t>
                      </a:r>
                      <a:r>
                        <a:rPr sz="1600" dirty="0">
                          <a:solidFill>
                            <a:srgbClr val="57575B"/>
                          </a:solidFill>
                        </a:rPr>
                        <a:t>where</a:t>
                      </a:r>
                      <a:r>
                        <a:rPr sz="1600" spc="-20" dirty="0">
                          <a:solidFill>
                            <a:srgbClr val="57575B"/>
                          </a:solidFill>
                        </a:rPr>
                        <a:t> </a:t>
                      </a:r>
                      <a:r>
                        <a:rPr sz="1600" dirty="0">
                          <a:solidFill>
                            <a:srgbClr val="57575B"/>
                          </a:solidFill>
                        </a:rPr>
                        <a:t>an</a:t>
                      </a:r>
                      <a:r>
                        <a:rPr sz="1600" spc="-25" dirty="0">
                          <a:solidFill>
                            <a:srgbClr val="57575B"/>
                          </a:solidFill>
                        </a:rPr>
                        <a:t> </a:t>
                      </a:r>
                      <a:r>
                        <a:rPr sz="1600" dirty="0">
                          <a:solidFill>
                            <a:srgbClr val="57575B"/>
                          </a:solidFill>
                        </a:rPr>
                        <a:t>attacker</a:t>
                      </a:r>
                      <a:r>
                        <a:rPr sz="1600" spc="-50" dirty="0">
                          <a:solidFill>
                            <a:srgbClr val="57575B"/>
                          </a:solidFill>
                        </a:rPr>
                        <a:t> </a:t>
                      </a:r>
                      <a:r>
                        <a:rPr sz="1600" dirty="0">
                          <a:solidFill>
                            <a:srgbClr val="57575B"/>
                          </a:solidFill>
                        </a:rPr>
                        <a:t>could</a:t>
                      </a:r>
                      <a:r>
                        <a:rPr sz="1600" spc="-40" dirty="0">
                          <a:solidFill>
                            <a:srgbClr val="57575B"/>
                          </a:solidFill>
                        </a:rPr>
                        <a:t> </a:t>
                      </a:r>
                      <a:r>
                        <a:rPr sz="1600" dirty="0">
                          <a:solidFill>
                            <a:srgbClr val="57575B"/>
                          </a:solidFill>
                        </a:rPr>
                        <a:t>get</a:t>
                      </a:r>
                      <a:r>
                        <a:rPr sz="1600" spc="-20" dirty="0">
                          <a:solidFill>
                            <a:srgbClr val="57575B"/>
                          </a:solidFill>
                        </a:rPr>
                        <a:t> into </a:t>
                      </a:r>
                      <a:r>
                        <a:rPr sz="1600" dirty="0">
                          <a:solidFill>
                            <a:srgbClr val="57575B"/>
                          </a:solidFill>
                        </a:rPr>
                        <a:t>a</a:t>
                      </a:r>
                      <a:r>
                        <a:rPr sz="1600" spc="-35" dirty="0">
                          <a:solidFill>
                            <a:srgbClr val="57575B"/>
                          </a:solidFill>
                        </a:rPr>
                        <a:t> </a:t>
                      </a:r>
                      <a:r>
                        <a:rPr sz="1600" dirty="0">
                          <a:solidFill>
                            <a:srgbClr val="57575B"/>
                          </a:solidFill>
                        </a:rPr>
                        <a:t>system,</a:t>
                      </a:r>
                      <a:r>
                        <a:rPr sz="1600" spc="-45" dirty="0">
                          <a:solidFill>
                            <a:srgbClr val="57575B"/>
                          </a:solidFill>
                        </a:rPr>
                        <a:t> </a:t>
                      </a:r>
                      <a:r>
                        <a:rPr sz="1600" dirty="0">
                          <a:solidFill>
                            <a:srgbClr val="57575B"/>
                          </a:solidFill>
                        </a:rPr>
                        <a:t>and</a:t>
                      </a:r>
                      <a:r>
                        <a:rPr sz="1600" spc="-30" dirty="0">
                          <a:solidFill>
                            <a:srgbClr val="57575B"/>
                          </a:solidFill>
                        </a:rPr>
                        <a:t> </a:t>
                      </a:r>
                      <a:r>
                        <a:rPr sz="1600" dirty="0">
                          <a:solidFill>
                            <a:srgbClr val="57575B"/>
                          </a:solidFill>
                        </a:rPr>
                        <a:t>where</a:t>
                      </a:r>
                      <a:r>
                        <a:rPr sz="1600" spc="-25" dirty="0">
                          <a:solidFill>
                            <a:srgbClr val="57575B"/>
                          </a:solidFill>
                        </a:rPr>
                        <a:t> </a:t>
                      </a:r>
                      <a:r>
                        <a:rPr sz="1600" dirty="0">
                          <a:solidFill>
                            <a:srgbClr val="57575B"/>
                          </a:solidFill>
                        </a:rPr>
                        <a:t>they</a:t>
                      </a:r>
                      <a:r>
                        <a:rPr sz="1600" spc="-40" dirty="0">
                          <a:solidFill>
                            <a:srgbClr val="57575B"/>
                          </a:solidFill>
                        </a:rPr>
                        <a:t> </a:t>
                      </a:r>
                      <a:r>
                        <a:rPr sz="1600" dirty="0">
                          <a:solidFill>
                            <a:srgbClr val="57575B"/>
                          </a:solidFill>
                        </a:rPr>
                        <a:t>could</a:t>
                      </a:r>
                      <a:r>
                        <a:rPr sz="1600" spc="-30" dirty="0">
                          <a:solidFill>
                            <a:srgbClr val="57575B"/>
                          </a:solidFill>
                        </a:rPr>
                        <a:t> </a:t>
                      </a:r>
                      <a:r>
                        <a:rPr sz="1600" dirty="0">
                          <a:solidFill>
                            <a:srgbClr val="57575B"/>
                          </a:solidFill>
                        </a:rPr>
                        <a:t>get</a:t>
                      </a:r>
                      <a:r>
                        <a:rPr sz="1600" spc="-45" dirty="0">
                          <a:solidFill>
                            <a:srgbClr val="57575B"/>
                          </a:solidFill>
                        </a:rPr>
                        <a:t> </a:t>
                      </a:r>
                      <a:r>
                        <a:rPr sz="1600" dirty="0">
                          <a:solidFill>
                            <a:srgbClr val="57575B"/>
                          </a:solidFill>
                        </a:rPr>
                        <a:t>data</a:t>
                      </a:r>
                      <a:r>
                        <a:rPr sz="1600" spc="-35" dirty="0">
                          <a:solidFill>
                            <a:srgbClr val="57575B"/>
                          </a:solidFill>
                        </a:rPr>
                        <a:t> </a:t>
                      </a:r>
                      <a:r>
                        <a:rPr sz="1600" dirty="0">
                          <a:solidFill>
                            <a:srgbClr val="57575B"/>
                          </a:solidFill>
                        </a:rPr>
                        <a:t>out</a:t>
                      </a:r>
                      <a:r>
                        <a:rPr sz="1600" spc="-25" dirty="0">
                          <a:solidFill>
                            <a:srgbClr val="57575B"/>
                          </a:solidFill>
                        </a:rPr>
                        <a:t> </a:t>
                      </a:r>
                      <a:r>
                        <a:rPr sz="1600" dirty="0">
                          <a:solidFill>
                            <a:srgbClr val="57575B"/>
                          </a:solidFill>
                        </a:rPr>
                        <a:t>of</a:t>
                      </a:r>
                      <a:r>
                        <a:rPr sz="1600" spc="-30" dirty="0">
                          <a:solidFill>
                            <a:srgbClr val="57575B"/>
                          </a:solidFill>
                        </a:rPr>
                        <a:t> </a:t>
                      </a:r>
                      <a:r>
                        <a:rPr sz="1600" dirty="0">
                          <a:solidFill>
                            <a:srgbClr val="57575B"/>
                          </a:solidFill>
                        </a:rPr>
                        <a:t>the</a:t>
                      </a:r>
                      <a:r>
                        <a:rPr sz="1600" spc="-40" dirty="0">
                          <a:solidFill>
                            <a:srgbClr val="57575B"/>
                          </a:solidFill>
                        </a:rPr>
                        <a:t> </a:t>
                      </a:r>
                      <a:r>
                        <a:rPr sz="1600" spc="-10" dirty="0">
                          <a:solidFill>
                            <a:srgbClr val="57575B"/>
                          </a:solidFill>
                        </a:rPr>
                        <a:t>system.</a:t>
                      </a:r>
                      <a:endParaRPr sz="1600" dirty="0">
                        <a:latin typeface="Arial"/>
                        <a:cs typeface="Arial"/>
                      </a:endParaRPr>
                    </a:p>
                  </a:txBody>
                  <a:tcPr marL="0" marR="0" marT="17780" marB="0"/>
                </a:tc>
                <a:extLst>
                  <a:ext uri="{0D108BD9-81ED-4DB2-BD59-A6C34878D82A}">
                    <a16:rowId xmlns:a16="http://schemas.microsoft.com/office/drawing/2014/main" val="10003"/>
                  </a:ext>
                </a:extLst>
              </a:tr>
              <a:tr h="1507918">
                <a:tc>
                  <a:txBody>
                    <a:bodyPr/>
                    <a:lstStyle/>
                    <a:p>
                      <a:pPr marL="90805">
                        <a:lnSpc>
                          <a:spcPct val="100000"/>
                        </a:lnSpc>
                        <a:spcBef>
                          <a:spcPts val="320"/>
                        </a:spcBef>
                      </a:pPr>
                      <a:r>
                        <a:rPr sz="1600" spc="-10" dirty="0">
                          <a:solidFill>
                            <a:srgbClr val="57575B"/>
                          </a:solidFill>
                        </a:rPr>
                        <a:t>Exploit</a:t>
                      </a:r>
                      <a:endParaRPr sz="1600">
                        <a:latin typeface="Arial"/>
                        <a:cs typeface="Arial"/>
                      </a:endParaRPr>
                    </a:p>
                  </a:txBody>
                  <a:tcPr marL="0" marR="0" marT="40640" marB="0"/>
                </a:tc>
                <a:tc>
                  <a:txBody>
                    <a:bodyPr/>
                    <a:lstStyle/>
                    <a:p>
                      <a:pPr marL="91440" marR="223520">
                        <a:lnSpc>
                          <a:spcPct val="100000"/>
                        </a:lnSpc>
                        <a:spcBef>
                          <a:spcPts val="320"/>
                        </a:spcBef>
                      </a:pPr>
                      <a:r>
                        <a:rPr sz="1600" dirty="0">
                          <a:solidFill>
                            <a:srgbClr val="57575B"/>
                          </a:solidFill>
                        </a:rPr>
                        <a:t>The</a:t>
                      </a:r>
                      <a:r>
                        <a:rPr sz="1600" spc="-45" dirty="0">
                          <a:solidFill>
                            <a:srgbClr val="57575B"/>
                          </a:solidFill>
                        </a:rPr>
                        <a:t> </a:t>
                      </a:r>
                      <a:r>
                        <a:rPr sz="1600" dirty="0">
                          <a:solidFill>
                            <a:srgbClr val="57575B"/>
                          </a:solidFill>
                        </a:rPr>
                        <a:t>mechanism</a:t>
                      </a:r>
                      <a:r>
                        <a:rPr sz="1600" spc="-60" dirty="0">
                          <a:solidFill>
                            <a:srgbClr val="57575B"/>
                          </a:solidFill>
                        </a:rPr>
                        <a:t> </a:t>
                      </a:r>
                      <a:r>
                        <a:rPr sz="1600" dirty="0">
                          <a:solidFill>
                            <a:srgbClr val="57575B"/>
                          </a:solidFill>
                        </a:rPr>
                        <a:t>that</a:t>
                      </a:r>
                      <a:r>
                        <a:rPr sz="1600" spc="-45" dirty="0">
                          <a:solidFill>
                            <a:srgbClr val="57575B"/>
                          </a:solidFill>
                        </a:rPr>
                        <a:t> </a:t>
                      </a:r>
                      <a:r>
                        <a:rPr sz="1600" dirty="0">
                          <a:solidFill>
                            <a:srgbClr val="57575B"/>
                          </a:solidFill>
                        </a:rPr>
                        <a:t>is</a:t>
                      </a:r>
                      <a:r>
                        <a:rPr sz="1600" spc="-20" dirty="0">
                          <a:solidFill>
                            <a:srgbClr val="57575B"/>
                          </a:solidFill>
                        </a:rPr>
                        <a:t> </a:t>
                      </a:r>
                      <a:r>
                        <a:rPr sz="1600" dirty="0">
                          <a:solidFill>
                            <a:srgbClr val="57575B"/>
                          </a:solidFill>
                        </a:rPr>
                        <a:t>used</a:t>
                      </a:r>
                      <a:r>
                        <a:rPr sz="1600" spc="-40" dirty="0">
                          <a:solidFill>
                            <a:srgbClr val="57575B"/>
                          </a:solidFill>
                        </a:rPr>
                        <a:t> </a:t>
                      </a:r>
                      <a:r>
                        <a:rPr sz="1600" dirty="0">
                          <a:solidFill>
                            <a:srgbClr val="57575B"/>
                          </a:solidFill>
                        </a:rPr>
                        <a:t>to</a:t>
                      </a:r>
                      <a:r>
                        <a:rPr sz="1600" spc="-25" dirty="0">
                          <a:solidFill>
                            <a:srgbClr val="57575B"/>
                          </a:solidFill>
                        </a:rPr>
                        <a:t> </a:t>
                      </a:r>
                      <a:r>
                        <a:rPr sz="1600" dirty="0">
                          <a:solidFill>
                            <a:srgbClr val="57575B"/>
                          </a:solidFill>
                        </a:rPr>
                        <a:t>leverage</a:t>
                      </a:r>
                      <a:r>
                        <a:rPr sz="1600" spc="-30" dirty="0">
                          <a:solidFill>
                            <a:srgbClr val="57575B"/>
                          </a:solidFill>
                        </a:rPr>
                        <a:t> </a:t>
                      </a:r>
                      <a:r>
                        <a:rPr sz="1600" dirty="0">
                          <a:solidFill>
                            <a:srgbClr val="57575B"/>
                          </a:solidFill>
                        </a:rPr>
                        <a:t>a</a:t>
                      </a:r>
                      <a:r>
                        <a:rPr sz="1600" spc="-25" dirty="0">
                          <a:solidFill>
                            <a:srgbClr val="57575B"/>
                          </a:solidFill>
                        </a:rPr>
                        <a:t> </a:t>
                      </a:r>
                      <a:r>
                        <a:rPr sz="1600" dirty="0">
                          <a:solidFill>
                            <a:srgbClr val="57575B"/>
                          </a:solidFill>
                        </a:rPr>
                        <a:t>vulnerability</a:t>
                      </a:r>
                      <a:r>
                        <a:rPr sz="1600" spc="-40" dirty="0">
                          <a:solidFill>
                            <a:srgbClr val="57575B"/>
                          </a:solidFill>
                        </a:rPr>
                        <a:t> </a:t>
                      </a:r>
                      <a:r>
                        <a:rPr sz="1600" dirty="0">
                          <a:solidFill>
                            <a:srgbClr val="57575B"/>
                          </a:solidFill>
                        </a:rPr>
                        <a:t>to</a:t>
                      </a:r>
                      <a:r>
                        <a:rPr sz="1600" spc="-30" dirty="0">
                          <a:solidFill>
                            <a:srgbClr val="57575B"/>
                          </a:solidFill>
                        </a:rPr>
                        <a:t> </a:t>
                      </a:r>
                      <a:r>
                        <a:rPr sz="1600" spc="-10" dirty="0">
                          <a:solidFill>
                            <a:srgbClr val="57575B"/>
                          </a:solidFill>
                        </a:rPr>
                        <a:t>compromise</a:t>
                      </a:r>
                      <a:r>
                        <a:rPr sz="1600" spc="-55" dirty="0">
                          <a:solidFill>
                            <a:srgbClr val="57575B"/>
                          </a:solidFill>
                        </a:rPr>
                        <a:t> </a:t>
                      </a:r>
                      <a:r>
                        <a:rPr sz="1600" dirty="0">
                          <a:solidFill>
                            <a:srgbClr val="57575B"/>
                          </a:solidFill>
                        </a:rPr>
                        <a:t>an</a:t>
                      </a:r>
                      <a:r>
                        <a:rPr sz="1600" spc="-25" dirty="0">
                          <a:solidFill>
                            <a:srgbClr val="57575B"/>
                          </a:solidFill>
                        </a:rPr>
                        <a:t> </a:t>
                      </a:r>
                      <a:r>
                        <a:rPr sz="1600" dirty="0">
                          <a:solidFill>
                            <a:srgbClr val="57575B"/>
                          </a:solidFill>
                        </a:rPr>
                        <a:t>asset.</a:t>
                      </a:r>
                      <a:r>
                        <a:rPr sz="1600" spc="-60" dirty="0">
                          <a:solidFill>
                            <a:srgbClr val="57575B"/>
                          </a:solidFill>
                        </a:rPr>
                        <a:t> </a:t>
                      </a:r>
                      <a:r>
                        <a:rPr sz="1600" spc="-10" dirty="0">
                          <a:solidFill>
                            <a:srgbClr val="57575B"/>
                          </a:solidFill>
                        </a:rPr>
                        <a:t>Exploits </a:t>
                      </a:r>
                      <a:r>
                        <a:rPr sz="1600" dirty="0">
                          <a:solidFill>
                            <a:srgbClr val="57575B"/>
                          </a:solidFill>
                        </a:rPr>
                        <a:t>may</a:t>
                      </a:r>
                      <a:r>
                        <a:rPr sz="1600" spc="-45" dirty="0">
                          <a:solidFill>
                            <a:srgbClr val="57575B"/>
                          </a:solidFill>
                        </a:rPr>
                        <a:t> </a:t>
                      </a:r>
                      <a:r>
                        <a:rPr sz="1600" dirty="0">
                          <a:solidFill>
                            <a:srgbClr val="57575B"/>
                          </a:solidFill>
                        </a:rPr>
                        <a:t>be</a:t>
                      </a:r>
                      <a:r>
                        <a:rPr sz="1600" spc="-25" dirty="0">
                          <a:solidFill>
                            <a:srgbClr val="57575B"/>
                          </a:solidFill>
                        </a:rPr>
                        <a:t> </a:t>
                      </a:r>
                      <a:r>
                        <a:rPr sz="1600" dirty="0">
                          <a:solidFill>
                            <a:srgbClr val="57575B"/>
                          </a:solidFill>
                        </a:rPr>
                        <a:t>remote</a:t>
                      </a:r>
                      <a:r>
                        <a:rPr sz="1600" spc="-55" dirty="0">
                          <a:solidFill>
                            <a:srgbClr val="57575B"/>
                          </a:solidFill>
                        </a:rPr>
                        <a:t> </a:t>
                      </a:r>
                      <a:r>
                        <a:rPr sz="1600" dirty="0">
                          <a:solidFill>
                            <a:srgbClr val="57575B"/>
                          </a:solidFill>
                        </a:rPr>
                        <a:t>or</a:t>
                      </a:r>
                      <a:r>
                        <a:rPr sz="1600" spc="-25" dirty="0">
                          <a:solidFill>
                            <a:srgbClr val="57575B"/>
                          </a:solidFill>
                        </a:rPr>
                        <a:t> </a:t>
                      </a:r>
                      <a:r>
                        <a:rPr sz="1600" spc="-10" dirty="0">
                          <a:solidFill>
                            <a:srgbClr val="57575B"/>
                          </a:solidFill>
                        </a:rPr>
                        <a:t>local.</a:t>
                      </a:r>
                      <a:r>
                        <a:rPr sz="1600" spc="-110" dirty="0">
                          <a:solidFill>
                            <a:srgbClr val="57575B"/>
                          </a:solidFill>
                        </a:rPr>
                        <a:t> </a:t>
                      </a:r>
                      <a:r>
                        <a:rPr sz="1600" dirty="0">
                          <a:solidFill>
                            <a:srgbClr val="57575B"/>
                          </a:solidFill>
                        </a:rPr>
                        <a:t>A</a:t>
                      </a:r>
                      <a:r>
                        <a:rPr sz="1600" spc="-95" dirty="0">
                          <a:solidFill>
                            <a:srgbClr val="57575B"/>
                          </a:solidFill>
                        </a:rPr>
                        <a:t> </a:t>
                      </a:r>
                      <a:r>
                        <a:rPr sz="1600" dirty="0">
                          <a:solidFill>
                            <a:srgbClr val="57575B"/>
                          </a:solidFill>
                        </a:rPr>
                        <a:t>remote</a:t>
                      </a:r>
                      <a:r>
                        <a:rPr sz="1600" spc="-45" dirty="0">
                          <a:solidFill>
                            <a:srgbClr val="57575B"/>
                          </a:solidFill>
                        </a:rPr>
                        <a:t> </a:t>
                      </a:r>
                      <a:r>
                        <a:rPr sz="1600" dirty="0">
                          <a:solidFill>
                            <a:srgbClr val="57575B"/>
                          </a:solidFill>
                        </a:rPr>
                        <a:t>exploit</a:t>
                      </a:r>
                      <a:r>
                        <a:rPr sz="1600" spc="-20" dirty="0">
                          <a:solidFill>
                            <a:srgbClr val="57575B"/>
                          </a:solidFill>
                        </a:rPr>
                        <a:t> </a:t>
                      </a:r>
                      <a:r>
                        <a:rPr sz="1600" dirty="0">
                          <a:solidFill>
                            <a:srgbClr val="57575B"/>
                          </a:solidFill>
                        </a:rPr>
                        <a:t>is</a:t>
                      </a:r>
                      <a:r>
                        <a:rPr sz="1600" spc="-20" dirty="0">
                          <a:solidFill>
                            <a:srgbClr val="57575B"/>
                          </a:solidFill>
                        </a:rPr>
                        <a:t> </a:t>
                      </a:r>
                      <a:r>
                        <a:rPr sz="1600" dirty="0">
                          <a:solidFill>
                            <a:srgbClr val="57575B"/>
                          </a:solidFill>
                        </a:rPr>
                        <a:t>one</a:t>
                      </a:r>
                      <a:r>
                        <a:rPr sz="1600" spc="-35" dirty="0">
                          <a:solidFill>
                            <a:srgbClr val="57575B"/>
                          </a:solidFill>
                        </a:rPr>
                        <a:t> </a:t>
                      </a:r>
                      <a:r>
                        <a:rPr sz="1600" dirty="0">
                          <a:solidFill>
                            <a:srgbClr val="57575B"/>
                          </a:solidFill>
                        </a:rPr>
                        <a:t>that</a:t>
                      </a:r>
                      <a:r>
                        <a:rPr sz="1600" spc="-45" dirty="0">
                          <a:solidFill>
                            <a:srgbClr val="57575B"/>
                          </a:solidFill>
                        </a:rPr>
                        <a:t> </a:t>
                      </a:r>
                      <a:r>
                        <a:rPr sz="1600" dirty="0">
                          <a:solidFill>
                            <a:srgbClr val="57575B"/>
                          </a:solidFill>
                        </a:rPr>
                        <a:t>works</a:t>
                      </a:r>
                      <a:r>
                        <a:rPr sz="1600" spc="-30" dirty="0">
                          <a:solidFill>
                            <a:srgbClr val="57575B"/>
                          </a:solidFill>
                        </a:rPr>
                        <a:t> </a:t>
                      </a:r>
                      <a:r>
                        <a:rPr sz="1600" dirty="0">
                          <a:solidFill>
                            <a:srgbClr val="57575B"/>
                          </a:solidFill>
                        </a:rPr>
                        <a:t>over</a:t>
                      </a:r>
                      <a:r>
                        <a:rPr sz="1600" spc="-10" dirty="0">
                          <a:solidFill>
                            <a:srgbClr val="57575B"/>
                          </a:solidFill>
                        </a:rPr>
                        <a:t> </a:t>
                      </a:r>
                      <a:r>
                        <a:rPr sz="1600" dirty="0">
                          <a:solidFill>
                            <a:srgbClr val="57575B"/>
                          </a:solidFill>
                        </a:rPr>
                        <a:t>the</a:t>
                      </a:r>
                      <a:r>
                        <a:rPr sz="1600" spc="-45" dirty="0">
                          <a:solidFill>
                            <a:srgbClr val="57575B"/>
                          </a:solidFill>
                        </a:rPr>
                        <a:t> </a:t>
                      </a:r>
                      <a:r>
                        <a:rPr sz="1600" dirty="0">
                          <a:solidFill>
                            <a:srgbClr val="57575B"/>
                          </a:solidFill>
                        </a:rPr>
                        <a:t>network</a:t>
                      </a:r>
                      <a:r>
                        <a:rPr sz="1600" spc="-30" dirty="0">
                          <a:solidFill>
                            <a:srgbClr val="57575B"/>
                          </a:solidFill>
                        </a:rPr>
                        <a:t> </a:t>
                      </a:r>
                      <a:r>
                        <a:rPr sz="1600" dirty="0">
                          <a:solidFill>
                            <a:srgbClr val="57575B"/>
                          </a:solidFill>
                        </a:rPr>
                        <a:t>without</a:t>
                      </a:r>
                      <a:r>
                        <a:rPr sz="1600" spc="-25" dirty="0">
                          <a:solidFill>
                            <a:srgbClr val="57575B"/>
                          </a:solidFill>
                        </a:rPr>
                        <a:t> any </a:t>
                      </a:r>
                      <a:r>
                        <a:rPr sz="1600" dirty="0">
                          <a:solidFill>
                            <a:srgbClr val="57575B"/>
                          </a:solidFill>
                        </a:rPr>
                        <a:t>prior</a:t>
                      </a:r>
                      <a:r>
                        <a:rPr sz="1600" spc="-35" dirty="0">
                          <a:solidFill>
                            <a:srgbClr val="57575B"/>
                          </a:solidFill>
                        </a:rPr>
                        <a:t> </a:t>
                      </a:r>
                      <a:r>
                        <a:rPr sz="1600" dirty="0">
                          <a:solidFill>
                            <a:srgbClr val="57575B"/>
                          </a:solidFill>
                        </a:rPr>
                        <a:t>access</a:t>
                      </a:r>
                      <a:r>
                        <a:rPr sz="1600" spc="-65" dirty="0">
                          <a:solidFill>
                            <a:srgbClr val="57575B"/>
                          </a:solidFill>
                        </a:rPr>
                        <a:t> </a:t>
                      </a:r>
                      <a:r>
                        <a:rPr sz="1600" dirty="0">
                          <a:solidFill>
                            <a:srgbClr val="57575B"/>
                          </a:solidFill>
                        </a:rPr>
                        <a:t>to</a:t>
                      </a:r>
                      <a:r>
                        <a:rPr sz="1600" spc="-25" dirty="0">
                          <a:solidFill>
                            <a:srgbClr val="57575B"/>
                          </a:solidFill>
                        </a:rPr>
                        <a:t> </a:t>
                      </a:r>
                      <a:r>
                        <a:rPr sz="1600" dirty="0">
                          <a:solidFill>
                            <a:srgbClr val="57575B"/>
                          </a:solidFill>
                        </a:rPr>
                        <a:t>the</a:t>
                      </a:r>
                      <a:r>
                        <a:rPr sz="1600" spc="-45" dirty="0">
                          <a:solidFill>
                            <a:srgbClr val="57575B"/>
                          </a:solidFill>
                        </a:rPr>
                        <a:t> </a:t>
                      </a:r>
                      <a:r>
                        <a:rPr sz="1600" dirty="0">
                          <a:solidFill>
                            <a:srgbClr val="57575B"/>
                          </a:solidFill>
                        </a:rPr>
                        <a:t>target</a:t>
                      </a:r>
                      <a:r>
                        <a:rPr sz="1600" spc="-50" dirty="0">
                          <a:solidFill>
                            <a:srgbClr val="57575B"/>
                          </a:solidFill>
                        </a:rPr>
                        <a:t> </a:t>
                      </a:r>
                      <a:r>
                        <a:rPr sz="1600" dirty="0">
                          <a:solidFill>
                            <a:srgbClr val="57575B"/>
                          </a:solidFill>
                        </a:rPr>
                        <a:t>system.</a:t>
                      </a:r>
                      <a:r>
                        <a:rPr sz="1600" spc="-30" dirty="0">
                          <a:solidFill>
                            <a:srgbClr val="57575B"/>
                          </a:solidFill>
                        </a:rPr>
                        <a:t> </a:t>
                      </a:r>
                      <a:r>
                        <a:rPr sz="1600" dirty="0">
                          <a:solidFill>
                            <a:srgbClr val="57575B"/>
                          </a:solidFill>
                        </a:rPr>
                        <a:t>In</a:t>
                      </a:r>
                      <a:r>
                        <a:rPr sz="1600" spc="-35" dirty="0">
                          <a:solidFill>
                            <a:srgbClr val="57575B"/>
                          </a:solidFill>
                        </a:rPr>
                        <a:t> </a:t>
                      </a:r>
                      <a:r>
                        <a:rPr sz="1600" dirty="0">
                          <a:solidFill>
                            <a:srgbClr val="57575B"/>
                          </a:solidFill>
                        </a:rPr>
                        <a:t>a</a:t>
                      </a:r>
                      <a:r>
                        <a:rPr sz="1600" spc="-25" dirty="0">
                          <a:solidFill>
                            <a:srgbClr val="57575B"/>
                          </a:solidFill>
                        </a:rPr>
                        <a:t> </a:t>
                      </a:r>
                      <a:r>
                        <a:rPr sz="1600" dirty="0">
                          <a:solidFill>
                            <a:srgbClr val="57575B"/>
                          </a:solidFill>
                        </a:rPr>
                        <a:t>local</a:t>
                      </a:r>
                      <a:r>
                        <a:rPr sz="1600" spc="-35" dirty="0">
                          <a:solidFill>
                            <a:srgbClr val="57575B"/>
                          </a:solidFill>
                        </a:rPr>
                        <a:t> </a:t>
                      </a:r>
                      <a:r>
                        <a:rPr sz="1600" dirty="0">
                          <a:solidFill>
                            <a:srgbClr val="57575B"/>
                          </a:solidFill>
                        </a:rPr>
                        <a:t>exploit,</a:t>
                      </a:r>
                      <a:r>
                        <a:rPr sz="1600" spc="-30" dirty="0">
                          <a:solidFill>
                            <a:srgbClr val="57575B"/>
                          </a:solidFill>
                        </a:rPr>
                        <a:t> </a:t>
                      </a:r>
                      <a:r>
                        <a:rPr sz="1600" dirty="0">
                          <a:solidFill>
                            <a:srgbClr val="57575B"/>
                          </a:solidFill>
                        </a:rPr>
                        <a:t>the</a:t>
                      </a:r>
                      <a:r>
                        <a:rPr sz="1600" spc="-35" dirty="0">
                          <a:solidFill>
                            <a:srgbClr val="57575B"/>
                          </a:solidFill>
                        </a:rPr>
                        <a:t> </a:t>
                      </a:r>
                      <a:r>
                        <a:rPr sz="1600" dirty="0">
                          <a:solidFill>
                            <a:srgbClr val="57575B"/>
                          </a:solidFill>
                        </a:rPr>
                        <a:t>threat</a:t>
                      </a:r>
                      <a:r>
                        <a:rPr sz="1600" spc="-50" dirty="0">
                          <a:solidFill>
                            <a:srgbClr val="57575B"/>
                          </a:solidFill>
                        </a:rPr>
                        <a:t> </a:t>
                      </a:r>
                      <a:r>
                        <a:rPr sz="1600" dirty="0">
                          <a:solidFill>
                            <a:srgbClr val="57575B"/>
                          </a:solidFill>
                        </a:rPr>
                        <a:t>actor</a:t>
                      </a:r>
                      <a:r>
                        <a:rPr sz="1600" spc="-60" dirty="0">
                          <a:solidFill>
                            <a:srgbClr val="57575B"/>
                          </a:solidFill>
                        </a:rPr>
                        <a:t> </a:t>
                      </a:r>
                      <a:r>
                        <a:rPr sz="1600" dirty="0">
                          <a:solidFill>
                            <a:srgbClr val="57575B"/>
                          </a:solidFill>
                        </a:rPr>
                        <a:t>has</a:t>
                      </a:r>
                      <a:r>
                        <a:rPr sz="1600" spc="-30" dirty="0">
                          <a:solidFill>
                            <a:srgbClr val="57575B"/>
                          </a:solidFill>
                        </a:rPr>
                        <a:t> </a:t>
                      </a:r>
                      <a:r>
                        <a:rPr sz="1600" dirty="0">
                          <a:solidFill>
                            <a:srgbClr val="57575B"/>
                          </a:solidFill>
                        </a:rPr>
                        <a:t>some</a:t>
                      </a:r>
                      <a:r>
                        <a:rPr sz="1600" spc="-35" dirty="0">
                          <a:solidFill>
                            <a:srgbClr val="57575B"/>
                          </a:solidFill>
                        </a:rPr>
                        <a:t> </a:t>
                      </a:r>
                      <a:r>
                        <a:rPr sz="1600" dirty="0">
                          <a:solidFill>
                            <a:srgbClr val="57575B"/>
                          </a:solidFill>
                        </a:rPr>
                        <a:t>type</a:t>
                      </a:r>
                      <a:r>
                        <a:rPr sz="1600" spc="-25" dirty="0">
                          <a:solidFill>
                            <a:srgbClr val="57575B"/>
                          </a:solidFill>
                        </a:rPr>
                        <a:t> </a:t>
                      </a:r>
                      <a:r>
                        <a:rPr sz="1600" dirty="0">
                          <a:solidFill>
                            <a:srgbClr val="57575B"/>
                          </a:solidFill>
                        </a:rPr>
                        <a:t>of</a:t>
                      </a:r>
                      <a:r>
                        <a:rPr sz="1600" spc="-25" dirty="0">
                          <a:solidFill>
                            <a:srgbClr val="57575B"/>
                          </a:solidFill>
                        </a:rPr>
                        <a:t> </a:t>
                      </a:r>
                      <a:r>
                        <a:rPr sz="1600" spc="-20" dirty="0">
                          <a:solidFill>
                            <a:srgbClr val="57575B"/>
                          </a:solidFill>
                        </a:rPr>
                        <a:t>user </a:t>
                      </a:r>
                      <a:r>
                        <a:rPr sz="1600" dirty="0">
                          <a:solidFill>
                            <a:srgbClr val="57575B"/>
                          </a:solidFill>
                        </a:rPr>
                        <a:t>or</a:t>
                      </a:r>
                      <a:r>
                        <a:rPr sz="1600" spc="-35" dirty="0">
                          <a:solidFill>
                            <a:srgbClr val="57575B"/>
                          </a:solidFill>
                        </a:rPr>
                        <a:t> </a:t>
                      </a:r>
                      <a:r>
                        <a:rPr sz="1600" spc="-10" dirty="0">
                          <a:solidFill>
                            <a:srgbClr val="57575B"/>
                          </a:solidFill>
                        </a:rPr>
                        <a:t>administrative</a:t>
                      </a:r>
                      <a:r>
                        <a:rPr sz="1600" spc="-35" dirty="0">
                          <a:solidFill>
                            <a:srgbClr val="57575B"/>
                          </a:solidFill>
                        </a:rPr>
                        <a:t> </a:t>
                      </a:r>
                      <a:r>
                        <a:rPr sz="1600" dirty="0">
                          <a:solidFill>
                            <a:srgbClr val="57575B"/>
                          </a:solidFill>
                        </a:rPr>
                        <a:t>access</a:t>
                      </a:r>
                      <a:r>
                        <a:rPr sz="1600" spc="-45" dirty="0">
                          <a:solidFill>
                            <a:srgbClr val="57575B"/>
                          </a:solidFill>
                        </a:rPr>
                        <a:t> </a:t>
                      </a:r>
                      <a:r>
                        <a:rPr sz="1600" dirty="0">
                          <a:solidFill>
                            <a:srgbClr val="57575B"/>
                          </a:solidFill>
                        </a:rPr>
                        <a:t>to</a:t>
                      </a:r>
                      <a:r>
                        <a:rPr sz="1600" spc="-20" dirty="0">
                          <a:solidFill>
                            <a:srgbClr val="57575B"/>
                          </a:solidFill>
                        </a:rPr>
                        <a:t> </a:t>
                      </a:r>
                      <a:r>
                        <a:rPr sz="1600" dirty="0">
                          <a:solidFill>
                            <a:srgbClr val="57575B"/>
                          </a:solidFill>
                        </a:rPr>
                        <a:t>the</a:t>
                      </a:r>
                      <a:r>
                        <a:rPr sz="1600" spc="-25" dirty="0">
                          <a:solidFill>
                            <a:srgbClr val="57575B"/>
                          </a:solidFill>
                        </a:rPr>
                        <a:t> </a:t>
                      </a:r>
                      <a:r>
                        <a:rPr sz="1600" dirty="0">
                          <a:solidFill>
                            <a:srgbClr val="57575B"/>
                          </a:solidFill>
                        </a:rPr>
                        <a:t>end</a:t>
                      </a:r>
                      <a:r>
                        <a:rPr sz="1600" spc="-30" dirty="0">
                          <a:solidFill>
                            <a:srgbClr val="57575B"/>
                          </a:solidFill>
                        </a:rPr>
                        <a:t> </a:t>
                      </a:r>
                      <a:r>
                        <a:rPr sz="1600" dirty="0">
                          <a:solidFill>
                            <a:srgbClr val="57575B"/>
                          </a:solidFill>
                        </a:rPr>
                        <a:t>system.</a:t>
                      </a:r>
                      <a:r>
                        <a:rPr sz="1600" spc="5" dirty="0">
                          <a:solidFill>
                            <a:srgbClr val="57575B"/>
                          </a:solidFill>
                        </a:rPr>
                        <a:t> </a:t>
                      </a:r>
                      <a:r>
                        <a:rPr sz="1600" dirty="0">
                          <a:solidFill>
                            <a:srgbClr val="57575B"/>
                          </a:solidFill>
                        </a:rPr>
                        <a:t>It</a:t>
                      </a:r>
                      <a:r>
                        <a:rPr sz="1600" spc="-25" dirty="0">
                          <a:solidFill>
                            <a:srgbClr val="57575B"/>
                          </a:solidFill>
                        </a:rPr>
                        <a:t> </a:t>
                      </a:r>
                      <a:r>
                        <a:rPr sz="1600" dirty="0">
                          <a:solidFill>
                            <a:srgbClr val="57575B"/>
                          </a:solidFill>
                        </a:rPr>
                        <a:t>does</a:t>
                      </a:r>
                      <a:r>
                        <a:rPr sz="1600" spc="-15" dirty="0">
                          <a:solidFill>
                            <a:srgbClr val="57575B"/>
                          </a:solidFill>
                        </a:rPr>
                        <a:t> </a:t>
                      </a:r>
                      <a:r>
                        <a:rPr sz="1600" dirty="0">
                          <a:solidFill>
                            <a:srgbClr val="57575B"/>
                          </a:solidFill>
                        </a:rPr>
                        <a:t>not</a:t>
                      </a:r>
                      <a:r>
                        <a:rPr sz="1600" spc="-20" dirty="0">
                          <a:solidFill>
                            <a:srgbClr val="57575B"/>
                          </a:solidFill>
                        </a:rPr>
                        <a:t> </a:t>
                      </a:r>
                      <a:r>
                        <a:rPr sz="1600" spc="-10" dirty="0">
                          <a:solidFill>
                            <a:srgbClr val="57575B"/>
                          </a:solidFill>
                        </a:rPr>
                        <a:t>necessarily</a:t>
                      </a:r>
                      <a:r>
                        <a:rPr sz="1600" spc="-40" dirty="0">
                          <a:solidFill>
                            <a:srgbClr val="57575B"/>
                          </a:solidFill>
                        </a:rPr>
                        <a:t> </a:t>
                      </a:r>
                      <a:r>
                        <a:rPr sz="1600" dirty="0">
                          <a:solidFill>
                            <a:srgbClr val="57575B"/>
                          </a:solidFill>
                        </a:rPr>
                        <a:t>mean</a:t>
                      </a:r>
                      <a:r>
                        <a:rPr sz="1600" spc="-30" dirty="0">
                          <a:solidFill>
                            <a:srgbClr val="57575B"/>
                          </a:solidFill>
                        </a:rPr>
                        <a:t> </a:t>
                      </a:r>
                      <a:r>
                        <a:rPr sz="1600" dirty="0">
                          <a:solidFill>
                            <a:srgbClr val="57575B"/>
                          </a:solidFill>
                        </a:rPr>
                        <a:t>that</a:t>
                      </a:r>
                      <a:r>
                        <a:rPr sz="1600" spc="-30" dirty="0">
                          <a:solidFill>
                            <a:srgbClr val="57575B"/>
                          </a:solidFill>
                        </a:rPr>
                        <a:t> </a:t>
                      </a:r>
                      <a:r>
                        <a:rPr sz="1600" dirty="0">
                          <a:solidFill>
                            <a:srgbClr val="57575B"/>
                          </a:solidFill>
                        </a:rPr>
                        <a:t>the</a:t>
                      </a:r>
                      <a:r>
                        <a:rPr sz="1600" spc="-25" dirty="0">
                          <a:solidFill>
                            <a:srgbClr val="57575B"/>
                          </a:solidFill>
                        </a:rPr>
                        <a:t> </a:t>
                      </a:r>
                      <a:r>
                        <a:rPr sz="1600" spc="-10" dirty="0">
                          <a:solidFill>
                            <a:srgbClr val="57575B"/>
                          </a:solidFill>
                        </a:rPr>
                        <a:t>attacker </a:t>
                      </a:r>
                      <a:r>
                        <a:rPr sz="1600" dirty="0">
                          <a:solidFill>
                            <a:srgbClr val="57575B"/>
                          </a:solidFill>
                        </a:rPr>
                        <a:t>has</a:t>
                      </a:r>
                      <a:r>
                        <a:rPr sz="1600" spc="-30" dirty="0">
                          <a:solidFill>
                            <a:srgbClr val="57575B"/>
                          </a:solidFill>
                        </a:rPr>
                        <a:t> </a:t>
                      </a:r>
                      <a:r>
                        <a:rPr sz="1600" dirty="0">
                          <a:solidFill>
                            <a:srgbClr val="57575B"/>
                          </a:solidFill>
                        </a:rPr>
                        <a:t>physical</a:t>
                      </a:r>
                      <a:r>
                        <a:rPr sz="1600" spc="-35" dirty="0">
                          <a:solidFill>
                            <a:srgbClr val="57575B"/>
                          </a:solidFill>
                        </a:rPr>
                        <a:t> </a:t>
                      </a:r>
                      <a:r>
                        <a:rPr sz="1600" dirty="0">
                          <a:solidFill>
                            <a:srgbClr val="57575B"/>
                          </a:solidFill>
                        </a:rPr>
                        <a:t>access</a:t>
                      </a:r>
                      <a:r>
                        <a:rPr sz="1600" spc="-50" dirty="0">
                          <a:solidFill>
                            <a:srgbClr val="57575B"/>
                          </a:solidFill>
                        </a:rPr>
                        <a:t> </a:t>
                      </a:r>
                      <a:r>
                        <a:rPr sz="1600" dirty="0">
                          <a:solidFill>
                            <a:srgbClr val="57575B"/>
                          </a:solidFill>
                        </a:rPr>
                        <a:t>to</a:t>
                      </a:r>
                      <a:r>
                        <a:rPr sz="1600" spc="-30" dirty="0">
                          <a:solidFill>
                            <a:srgbClr val="57575B"/>
                          </a:solidFill>
                        </a:rPr>
                        <a:t> </a:t>
                      </a:r>
                      <a:r>
                        <a:rPr sz="1600" dirty="0">
                          <a:solidFill>
                            <a:srgbClr val="57575B"/>
                          </a:solidFill>
                        </a:rPr>
                        <a:t>the</a:t>
                      </a:r>
                      <a:r>
                        <a:rPr sz="1600" spc="-35" dirty="0">
                          <a:solidFill>
                            <a:srgbClr val="57575B"/>
                          </a:solidFill>
                        </a:rPr>
                        <a:t> </a:t>
                      </a:r>
                      <a:r>
                        <a:rPr sz="1600" dirty="0">
                          <a:solidFill>
                            <a:srgbClr val="57575B"/>
                          </a:solidFill>
                        </a:rPr>
                        <a:t>end</a:t>
                      </a:r>
                      <a:r>
                        <a:rPr sz="1600" spc="-30" dirty="0">
                          <a:solidFill>
                            <a:srgbClr val="57575B"/>
                          </a:solidFill>
                        </a:rPr>
                        <a:t> </a:t>
                      </a:r>
                      <a:r>
                        <a:rPr sz="1600" spc="-10" dirty="0">
                          <a:solidFill>
                            <a:srgbClr val="57575B"/>
                          </a:solidFill>
                        </a:rPr>
                        <a:t>system.</a:t>
                      </a:r>
                      <a:endParaRPr sz="1600" dirty="0">
                        <a:latin typeface="Arial"/>
                        <a:cs typeface="Arial"/>
                      </a:endParaRPr>
                    </a:p>
                  </a:txBody>
                  <a:tcPr marL="0" marR="0" marT="40640" marB="0"/>
                </a:tc>
                <a:extLst>
                  <a:ext uri="{0D108BD9-81ED-4DB2-BD59-A6C34878D82A}">
                    <a16:rowId xmlns:a16="http://schemas.microsoft.com/office/drawing/2014/main" val="10004"/>
                  </a:ext>
                </a:extLst>
              </a:tr>
              <a:tr h="591567">
                <a:tc>
                  <a:txBody>
                    <a:bodyPr/>
                    <a:lstStyle/>
                    <a:p>
                      <a:pPr marL="90805">
                        <a:lnSpc>
                          <a:spcPct val="100000"/>
                        </a:lnSpc>
                        <a:spcBef>
                          <a:spcPts val="325"/>
                        </a:spcBef>
                      </a:pPr>
                      <a:r>
                        <a:rPr sz="1600" spc="-20" dirty="0">
                          <a:solidFill>
                            <a:srgbClr val="57575B"/>
                          </a:solidFill>
                        </a:rPr>
                        <a:t>Risk</a:t>
                      </a:r>
                      <a:endParaRPr sz="1600" dirty="0">
                        <a:latin typeface="Arial"/>
                        <a:cs typeface="Arial"/>
                      </a:endParaRPr>
                    </a:p>
                  </a:txBody>
                  <a:tcPr marL="0" marR="0" marT="41275" marB="0"/>
                </a:tc>
                <a:tc>
                  <a:txBody>
                    <a:bodyPr/>
                    <a:lstStyle/>
                    <a:p>
                      <a:pPr marL="91440" marR="358775">
                        <a:lnSpc>
                          <a:spcPct val="100000"/>
                        </a:lnSpc>
                        <a:spcBef>
                          <a:spcPts val="325"/>
                        </a:spcBef>
                      </a:pPr>
                      <a:r>
                        <a:rPr sz="1600" dirty="0">
                          <a:solidFill>
                            <a:srgbClr val="57575B"/>
                          </a:solidFill>
                        </a:rPr>
                        <a:t>The</a:t>
                      </a:r>
                      <a:r>
                        <a:rPr sz="1600" spc="-45" dirty="0">
                          <a:solidFill>
                            <a:srgbClr val="57575B"/>
                          </a:solidFill>
                        </a:rPr>
                        <a:t> </a:t>
                      </a:r>
                      <a:r>
                        <a:rPr sz="1600" dirty="0">
                          <a:solidFill>
                            <a:srgbClr val="57575B"/>
                          </a:solidFill>
                        </a:rPr>
                        <a:t>likelihood</a:t>
                      </a:r>
                      <a:r>
                        <a:rPr sz="1600" spc="-55" dirty="0">
                          <a:solidFill>
                            <a:srgbClr val="57575B"/>
                          </a:solidFill>
                        </a:rPr>
                        <a:t> </a:t>
                      </a:r>
                      <a:r>
                        <a:rPr sz="1600" dirty="0">
                          <a:solidFill>
                            <a:srgbClr val="57575B"/>
                          </a:solidFill>
                        </a:rPr>
                        <a:t>that</a:t>
                      </a:r>
                      <a:r>
                        <a:rPr sz="1600" spc="-55" dirty="0">
                          <a:solidFill>
                            <a:srgbClr val="57575B"/>
                          </a:solidFill>
                        </a:rPr>
                        <a:t> </a:t>
                      </a:r>
                      <a:r>
                        <a:rPr sz="1600" dirty="0">
                          <a:solidFill>
                            <a:srgbClr val="57575B"/>
                          </a:solidFill>
                        </a:rPr>
                        <a:t>a</a:t>
                      </a:r>
                      <a:r>
                        <a:rPr sz="1600" spc="-30" dirty="0">
                          <a:solidFill>
                            <a:srgbClr val="57575B"/>
                          </a:solidFill>
                        </a:rPr>
                        <a:t> </a:t>
                      </a:r>
                      <a:r>
                        <a:rPr sz="1600" dirty="0">
                          <a:solidFill>
                            <a:srgbClr val="57575B"/>
                          </a:solidFill>
                        </a:rPr>
                        <a:t>particular</a:t>
                      </a:r>
                      <a:r>
                        <a:rPr sz="1600" spc="-80" dirty="0">
                          <a:solidFill>
                            <a:srgbClr val="57575B"/>
                          </a:solidFill>
                        </a:rPr>
                        <a:t> </a:t>
                      </a:r>
                      <a:r>
                        <a:rPr sz="1600" dirty="0">
                          <a:solidFill>
                            <a:srgbClr val="57575B"/>
                          </a:solidFill>
                        </a:rPr>
                        <a:t>threat</a:t>
                      </a:r>
                      <a:r>
                        <a:rPr sz="1600" spc="-50" dirty="0">
                          <a:solidFill>
                            <a:srgbClr val="57575B"/>
                          </a:solidFill>
                        </a:rPr>
                        <a:t> </a:t>
                      </a:r>
                      <a:r>
                        <a:rPr sz="1600" dirty="0">
                          <a:solidFill>
                            <a:srgbClr val="57575B"/>
                          </a:solidFill>
                        </a:rPr>
                        <a:t>will</a:t>
                      </a:r>
                      <a:r>
                        <a:rPr sz="1600" spc="-20" dirty="0">
                          <a:solidFill>
                            <a:srgbClr val="57575B"/>
                          </a:solidFill>
                        </a:rPr>
                        <a:t> </a:t>
                      </a:r>
                      <a:r>
                        <a:rPr sz="1600" dirty="0">
                          <a:solidFill>
                            <a:srgbClr val="57575B"/>
                          </a:solidFill>
                        </a:rPr>
                        <a:t>exploit</a:t>
                      </a:r>
                      <a:r>
                        <a:rPr sz="1600" spc="-30" dirty="0">
                          <a:solidFill>
                            <a:srgbClr val="57575B"/>
                          </a:solidFill>
                        </a:rPr>
                        <a:t> </a:t>
                      </a:r>
                      <a:r>
                        <a:rPr sz="1600" dirty="0">
                          <a:solidFill>
                            <a:srgbClr val="57575B"/>
                          </a:solidFill>
                        </a:rPr>
                        <a:t>a</a:t>
                      </a:r>
                      <a:r>
                        <a:rPr sz="1600" spc="-30" dirty="0">
                          <a:solidFill>
                            <a:srgbClr val="57575B"/>
                          </a:solidFill>
                        </a:rPr>
                        <a:t> </a:t>
                      </a:r>
                      <a:r>
                        <a:rPr sz="1600" dirty="0">
                          <a:solidFill>
                            <a:srgbClr val="57575B"/>
                          </a:solidFill>
                        </a:rPr>
                        <a:t>particular</a:t>
                      </a:r>
                      <a:r>
                        <a:rPr sz="1600" spc="-75" dirty="0">
                          <a:solidFill>
                            <a:srgbClr val="57575B"/>
                          </a:solidFill>
                        </a:rPr>
                        <a:t> </a:t>
                      </a:r>
                      <a:r>
                        <a:rPr sz="1600" dirty="0">
                          <a:solidFill>
                            <a:srgbClr val="57575B"/>
                          </a:solidFill>
                        </a:rPr>
                        <a:t>vulnerability</a:t>
                      </a:r>
                      <a:r>
                        <a:rPr sz="1600" spc="-50" dirty="0">
                          <a:solidFill>
                            <a:srgbClr val="57575B"/>
                          </a:solidFill>
                        </a:rPr>
                        <a:t> </a:t>
                      </a:r>
                      <a:r>
                        <a:rPr sz="1600" dirty="0">
                          <a:solidFill>
                            <a:srgbClr val="57575B"/>
                          </a:solidFill>
                        </a:rPr>
                        <a:t>of</a:t>
                      </a:r>
                      <a:r>
                        <a:rPr sz="1600" spc="-40" dirty="0">
                          <a:solidFill>
                            <a:srgbClr val="57575B"/>
                          </a:solidFill>
                        </a:rPr>
                        <a:t> </a:t>
                      </a:r>
                      <a:r>
                        <a:rPr sz="1600" dirty="0">
                          <a:solidFill>
                            <a:srgbClr val="57575B"/>
                          </a:solidFill>
                        </a:rPr>
                        <a:t>an</a:t>
                      </a:r>
                      <a:r>
                        <a:rPr sz="1600" spc="-30" dirty="0">
                          <a:solidFill>
                            <a:srgbClr val="57575B"/>
                          </a:solidFill>
                        </a:rPr>
                        <a:t> </a:t>
                      </a:r>
                      <a:r>
                        <a:rPr sz="1600" dirty="0">
                          <a:solidFill>
                            <a:srgbClr val="57575B"/>
                          </a:solidFill>
                        </a:rPr>
                        <a:t>asset</a:t>
                      </a:r>
                      <a:r>
                        <a:rPr sz="1600" spc="-60" dirty="0">
                          <a:solidFill>
                            <a:srgbClr val="57575B"/>
                          </a:solidFill>
                        </a:rPr>
                        <a:t> </a:t>
                      </a:r>
                      <a:r>
                        <a:rPr sz="1600" spc="-25" dirty="0">
                          <a:solidFill>
                            <a:srgbClr val="57575B"/>
                          </a:solidFill>
                        </a:rPr>
                        <a:t>and </a:t>
                      </a:r>
                      <a:r>
                        <a:rPr sz="1600" dirty="0">
                          <a:solidFill>
                            <a:srgbClr val="57575B"/>
                          </a:solidFill>
                        </a:rPr>
                        <a:t>result</a:t>
                      </a:r>
                      <a:r>
                        <a:rPr sz="1600" spc="-25" dirty="0">
                          <a:solidFill>
                            <a:srgbClr val="57575B"/>
                          </a:solidFill>
                        </a:rPr>
                        <a:t> </a:t>
                      </a:r>
                      <a:r>
                        <a:rPr sz="1600" dirty="0">
                          <a:solidFill>
                            <a:srgbClr val="57575B"/>
                          </a:solidFill>
                        </a:rPr>
                        <a:t>in an</a:t>
                      </a:r>
                      <a:r>
                        <a:rPr sz="1600" spc="-10" dirty="0">
                          <a:solidFill>
                            <a:srgbClr val="57575B"/>
                          </a:solidFill>
                        </a:rPr>
                        <a:t> undesirable</a:t>
                      </a:r>
                      <a:r>
                        <a:rPr sz="1600" spc="-35" dirty="0">
                          <a:solidFill>
                            <a:srgbClr val="57575B"/>
                          </a:solidFill>
                        </a:rPr>
                        <a:t> </a:t>
                      </a:r>
                      <a:r>
                        <a:rPr sz="1600" spc="-10" dirty="0">
                          <a:solidFill>
                            <a:srgbClr val="57575B"/>
                          </a:solidFill>
                        </a:rPr>
                        <a:t>consequence.</a:t>
                      </a:r>
                      <a:endParaRPr sz="1600" dirty="0">
                        <a:latin typeface="Arial"/>
                        <a:cs typeface="Arial"/>
                      </a:endParaRPr>
                    </a:p>
                  </a:txBody>
                  <a:tcPr marL="0" marR="0" marT="41275"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822221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92150" y="780562"/>
            <a:ext cx="5341314" cy="622222"/>
          </a:xfrm>
          <a:prstGeom prst="rect">
            <a:avLst/>
          </a:prstGeom>
        </p:spPr>
        <p:txBody>
          <a:bodyPr vert="horz" wrap="square" lIns="0" tIns="12700" rIns="0" bIns="0" rtlCol="0" anchor="ctr">
            <a:spAutoFit/>
          </a:bodyPr>
          <a:lstStyle/>
          <a:p>
            <a:pPr marL="12700">
              <a:spcBef>
                <a:spcPts val="100"/>
              </a:spcBef>
            </a:pPr>
            <a:r>
              <a:rPr lang="en-US" b="1" dirty="0">
                <a:latin typeface="+mn-lt"/>
              </a:rPr>
              <a:t>Malware definition </a:t>
            </a:r>
            <a:endParaRPr b="1" dirty="0">
              <a:latin typeface="+mn-lt"/>
            </a:endParaRPr>
          </a:p>
        </p:txBody>
      </p:sp>
      <p:sp>
        <p:nvSpPr>
          <p:cNvPr id="7" name="object 7"/>
          <p:cNvSpPr txBox="1">
            <a:spLocks noGrp="1"/>
          </p:cNvSpPr>
          <p:nvPr>
            <p:ph type="sldNum" sz="quarter" idx="12"/>
          </p:nvPr>
        </p:nvSpPr>
        <p:spPr>
          <a:xfrm>
            <a:off x="8107680" y="8138606"/>
            <a:ext cx="2103120" cy="189796"/>
          </a:xfrm>
          <a:prstGeom prst="rect">
            <a:avLst/>
          </a:prstGeom>
        </p:spPr>
        <p:txBody>
          <a:bodyPr vert="horz" wrap="square" lIns="0" tIns="5080" rIns="0" bIns="0" rtlCol="0" anchor="ctr">
            <a:spAutoFit/>
          </a:bodyPr>
          <a:lstStyle/>
          <a:p>
            <a:pPr marL="38100">
              <a:spcBef>
                <a:spcPts val="40"/>
              </a:spcBef>
            </a:pPr>
            <a:r>
              <a:rPr spc="-25" dirty="0"/>
              <a:t>5</a:t>
            </a:r>
          </a:p>
        </p:txBody>
      </p:sp>
      <p:sp>
        <p:nvSpPr>
          <p:cNvPr id="4" name="object 4"/>
          <p:cNvSpPr txBox="1"/>
          <p:nvPr/>
        </p:nvSpPr>
        <p:spPr>
          <a:xfrm>
            <a:off x="692150" y="1811872"/>
            <a:ext cx="10363200" cy="1089401"/>
          </a:xfrm>
          <a:prstGeom prst="rect">
            <a:avLst/>
          </a:prstGeom>
        </p:spPr>
        <p:txBody>
          <a:bodyPr vert="horz" wrap="square" lIns="0" tIns="12065" rIns="0" bIns="0" rtlCol="0">
            <a:spAutoFit/>
          </a:bodyPr>
          <a:lstStyle/>
          <a:p>
            <a:pPr marL="182880" indent="-170815">
              <a:spcBef>
                <a:spcPts val="95"/>
              </a:spcBef>
              <a:buClr>
                <a:srgbClr val="57575B"/>
              </a:buClr>
              <a:buSzPct val="90625"/>
              <a:buChar char="•"/>
              <a:tabLst>
                <a:tab pos="183515" algn="l"/>
              </a:tabLst>
            </a:pPr>
            <a:r>
              <a:rPr sz="2000" dirty="0">
                <a:cs typeface="Arial"/>
              </a:rPr>
              <a:t>Malware</a:t>
            </a:r>
            <a:r>
              <a:rPr sz="2000" spc="-35" dirty="0">
                <a:cs typeface="Arial"/>
              </a:rPr>
              <a:t> </a:t>
            </a:r>
            <a:r>
              <a:rPr sz="2000" dirty="0">
                <a:cs typeface="Arial"/>
              </a:rPr>
              <a:t>is</a:t>
            </a:r>
            <a:r>
              <a:rPr sz="2000" spc="-55" dirty="0">
                <a:cs typeface="Arial"/>
              </a:rPr>
              <a:t> </a:t>
            </a:r>
            <a:r>
              <a:rPr sz="2000" dirty="0">
                <a:cs typeface="Arial"/>
              </a:rPr>
              <a:t>a</a:t>
            </a:r>
            <a:r>
              <a:rPr sz="2000" spc="-55" dirty="0">
                <a:cs typeface="Arial"/>
              </a:rPr>
              <a:t> </a:t>
            </a:r>
            <a:r>
              <a:rPr sz="2000" dirty="0">
                <a:cs typeface="Arial"/>
              </a:rPr>
              <a:t>code</a:t>
            </a:r>
            <a:r>
              <a:rPr sz="2000" spc="-50" dirty="0">
                <a:cs typeface="Arial"/>
              </a:rPr>
              <a:t> </a:t>
            </a:r>
            <a:r>
              <a:rPr sz="2000" dirty="0">
                <a:cs typeface="Arial"/>
              </a:rPr>
              <a:t>or</a:t>
            </a:r>
            <a:r>
              <a:rPr sz="2000" spc="-30" dirty="0">
                <a:cs typeface="Arial"/>
              </a:rPr>
              <a:t> </a:t>
            </a:r>
            <a:r>
              <a:rPr sz="2000" dirty="0">
                <a:cs typeface="Arial"/>
              </a:rPr>
              <a:t>software</a:t>
            </a:r>
            <a:r>
              <a:rPr sz="2000" spc="-30" dirty="0">
                <a:cs typeface="Arial"/>
              </a:rPr>
              <a:t> </a:t>
            </a:r>
            <a:r>
              <a:rPr sz="2000" dirty="0">
                <a:cs typeface="Arial"/>
              </a:rPr>
              <a:t>designed</a:t>
            </a:r>
            <a:r>
              <a:rPr sz="2000" spc="-60" dirty="0">
                <a:cs typeface="Arial"/>
              </a:rPr>
              <a:t> </a:t>
            </a:r>
            <a:r>
              <a:rPr sz="2000" dirty="0">
                <a:cs typeface="Arial"/>
              </a:rPr>
              <a:t>to</a:t>
            </a:r>
            <a:r>
              <a:rPr sz="2000" spc="-40" dirty="0">
                <a:cs typeface="Arial"/>
              </a:rPr>
              <a:t> </a:t>
            </a:r>
            <a:r>
              <a:rPr sz="2000" dirty="0">
                <a:cs typeface="Arial"/>
              </a:rPr>
              <a:t>damage,</a:t>
            </a:r>
            <a:r>
              <a:rPr sz="2000" spc="-30" dirty="0">
                <a:cs typeface="Arial"/>
              </a:rPr>
              <a:t> </a:t>
            </a:r>
            <a:r>
              <a:rPr sz="2000" dirty="0">
                <a:cs typeface="Arial"/>
              </a:rPr>
              <a:t>disrupt,</a:t>
            </a:r>
            <a:r>
              <a:rPr sz="2000" spc="-40" dirty="0">
                <a:cs typeface="Arial"/>
              </a:rPr>
              <a:t> </a:t>
            </a:r>
            <a:r>
              <a:rPr sz="2000" dirty="0">
                <a:cs typeface="Arial"/>
              </a:rPr>
              <a:t>steal,</a:t>
            </a:r>
            <a:r>
              <a:rPr lang="en-US" sz="2000" dirty="0">
                <a:cs typeface="Arial"/>
              </a:rPr>
              <a:t> or</a:t>
            </a:r>
            <a:r>
              <a:rPr sz="2000" spc="-55" dirty="0">
                <a:cs typeface="Arial"/>
              </a:rPr>
              <a:t> </a:t>
            </a:r>
            <a:r>
              <a:rPr lang="en-US" sz="2000" spc="-55" dirty="0">
                <a:cs typeface="Arial"/>
              </a:rPr>
              <a:t>do</a:t>
            </a:r>
            <a:r>
              <a:rPr sz="2000" spc="-35" dirty="0">
                <a:cs typeface="Arial"/>
              </a:rPr>
              <a:t> </a:t>
            </a:r>
            <a:r>
              <a:rPr sz="2000" spc="-10" dirty="0">
                <a:cs typeface="Arial"/>
              </a:rPr>
              <a:t>illegitimate</a:t>
            </a:r>
            <a:r>
              <a:rPr sz="2000" spc="-50" dirty="0">
                <a:cs typeface="Arial"/>
              </a:rPr>
              <a:t> </a:t>
            </a:r>
            <a:r>
              <a:rPr sz="2000" dirty="0">
                <a:cs typeface="Arial"/>
              </a:rPr>
              <a:t>action</a:t>
            </a:r>
            <a:r>
              <a:rPr sz="2000" spc="-35" dirty="0">
                <a:cs typeface="Arial"/>
              </a:rPr>
              <a:t> </a:t>
            </a:r>
            <a:r>
              <a:rPr sz="2000" dirty="0">
                <a:cs typeface="Arial"/>
              </a:rPr>
              <a:t>on</a:t>
            </a:r>
            <a:r>
              <a:rPr sz="2000" spc="-35" dirty="0">
                <a:cs typeface="Arial"/>
              </a:rPr>
              <a:t> </a:t>
            </a:r>
            <a:r>
              <a:rPr sz="2000" dirty="0">
                <a:cs typeface="Arial"/>
              </a:rPr>
              <a:t>data,</a:t>
            </a:r>
            <a:r>
              <a:rPr sz="2000" spc="-25" dirty="0">
                <a:cs typeface="Arial"/>
              </a:rPr>
              <a:t> </a:t>
            </a:r>
            <a:r>
              <a:rPr sz="2000" dirty="0">
                <a:cs typeface="Arial"/>
              </a:rPr>
              <a:t>hosts,</a:t>
            </a:r>
            <a:r>
              <a:rPr sz="2000" spc="-30" dirty="0">
                <a:cs typeface="Arial"/>
              </a:rPr>
              <a:t> </a:t>
            </a:r>
            <a:r>
              <a:rPr sz="2000" dirty="0">
                <a:cs typeface="Arial"/>
              </a:rPr>
              <a:t>or</a:t>
            </a:r>
            <a:r>
              <a:rPr sz="2000" spc="-30" dirty="0">
                <a:cs typeface="Arial"/>
              </a:rPr>
              <a:t> </a:t>
            </a:r>
            <a:r>
              <a:rPr sz="2000" spc="-10" dirty="0">
                <a:cs typeface="Arial"/>
              </a:rPr>
              <a:t>networks.</a:t>
            </a:r>
            <a:endParaRPr sz="2000" dirty="0">
              <a:cs typeface="Arial"/>
            </a:endParaRPr>
          </a:p>
          <a:p>
            <a:pPr marL="182880" indent="-170815">
              <a:spcBef>
                <a:spcPts val="1200"/>
              </a:spcBef>
              <a:buClr>
                <a:srgbClr val="57575B"/>
              </a:buClr>
              <a:buSzPct val="90625"/>
              <a:buChar char="•"/>
              <a:tabLst>
                <a:tab pos="183515" algn="l"/>
              </a:tabLst>
            </a:pPr>
            <a:r>
              <a:rPr sz="2000" dirty="0">
                <a:cs typeface="Arial"/>
              </a:rPr>
              <a:t>The</a:t>
            </a:r>
            <a:r>
              <a:rPr sz="2000" spc="-50" dirty="0">
                <a:cs typeface="Arial"/>
              </a:rPr>
              <a:t> </a:t>
            </a:r>
            <a:r>
              <a:rPr sz="2000" dirty="0">
                <a:cs typeface="Arial"/>
              </a:rPr>
              <a:t>three</a:t>
            </a:r>
            <a:r>
              <a:rPr sz="2000" spc="-50" dirty="0">
                <a:cs typeface="Arial"/>
              </a:rPr>
              <a:t> </a:t>
            </a:r>
            <a:r>
              <a:rPr sz="2000" dirty="0">
                <a:cs typeface="Arial"/>
              </a:rPr>
              <a:t>most</a:t>
            </a:r>
            <a:r>
              <a:rPr sz="2000" spc="-50" dirty="0">
                <a:cs typeface="Arial"/>
              </a:rPr>
              <a:t> </a:t>
            </a:r>
            <a:r>
              <a:rPr sz="2000" dirty="0">
                <a:cs typeface="Arial"/>
              </a:rPr>
              <a:t>common</a:t>
            </a:r>
            <a:r>
              <a:rPr sz="2000" spc="-45" dirty="0">
                <a:cs typeface="Arial"/>
              </a:rPr>
              <a:t> </a:t>
            </a:r>
            <a:r>
              <a:rPr sz="2000" dirty="0">
                <a:cs typeface="Arial"/>
              </a:rPr>
              <a:t>types</a:t>
            </a:r>
            <a:r>
              <a:rPr sz="2000" spc="-20" dirty="0">
                <a:cs typeface="Arial"/>
              </a:rPr>
              <a:t> </a:t>
            </a:r>
            <a:r>
              <a:rPr sz="2000" dirty="0">
                <a:cs typeface="Arial"/>
              </a:rPr>
              <a:t>of</a:t>
            </a:r>
            <a:r>
              <a:rPr sz="2000" spc="-50" dirty="0">
                <a:cs typeface="Arial"/>
              </a:rPr>
              <a:t> </a:t>
            </a:r>
            <a:r>
              <a:rPr sz="2000" dirty="0">
                <a:cs typeface="Arial"/>
              </a:rPr>
              <a:t>malware</a:t>
            </a:r>
            <a:r>
              <a:rPr sz="2000" spc="-50" dirty="0">
                <a:cs typeface="Arial"/>
              </a:rPr>
              <a:t> </a:t>
            </a:r>
            <a:r>
              <a:rPr sz="2000" dirty="0">
                <a:cs typeface="Arial"/>
              </a:rPr>
              <a:t>are</a:t>
            </a:r>
            <a:r>
              <a:rPr sz="2000" spc="-50" dirty="0">
                <a:cs typeface="Arial"/>
              </a:rPr>
              <a:t> </a:t>
            </a:r>
            <a:r>
              <a:rPr sz="2000" b="1" dirty="0">
                <a:cs typeface="Arial"/>
              </a:rPr>
              <a:t>Virus</a:t>
            </a:r>
            <a:r>
              <a:rPr sz="2000" dirty="0">
                <a:cs typeface="Arial"/>
              </a:rPr>
              <a:t>,</a:t>
            </a:r>
            <a:r>
              <a:rPr sz="2000" spc="-60" dirty="0">
                <a:cs typeface="Arial"/>
              </a:rPr>
              <a:t> </a:t>
            </a:r>
            <a:r>
              <a:rPr sz="2000" b="1" dirty="0">
                <a:cs typeface="Arial"/>
              </a:rPr>
              <a:t>Worm</a:t>
            </a:r>
            <a:r>
              <a:rPr sz="2000" dirty="0">
                <a:cs typeface="Arial"/>
              </a:rPr>
              <a:t>,</a:t>
            </a:r>
            <a:r>
              <a:rPr sz="2000" spc="-35" dirty="0">
                <a:cs typeface="Arial"/>
              </a:rPr>
              <a:t> </a:t>
            </a:r>
            <a:r>
              <a:rPr sz="2000" dirty="0">
                <a:cs typeface="Arial"/>
              </a:rPr>
              <a:t>and</a:t>
            </a:r>
            <a:r>
              <a:rPr sz="2000" spc="-75" dirty="0">
                <a:cs typeface="Arial"/>
              </a:rPr>
              <a:t> </a:t>
            </a:r>
            <a:r>
              <a:rPr sz="2000" b="1" dirty="0">
                <a:cs typeface="Arial"/>
              </a:rPr>
              <a:t>Trojan</a:t>
            </a:r>
            <a:r>
              <a:rPr sz="2000" b="1" spc="-50" dirty="0">
                <a:cs typeface="Arial"/>
              </a:rPr>
              <a:t> </a:t>
            </a:r>
            <a:r>
              <a:rPr sz="2000" b="1" spc="-10" dirty="0">
                <a:cs typeface="Arial"/>
              </a:rPr>
              <a:t>horse</a:t>
            </a:r>
            <a:r>
              <a:rPr sz="2000" spc="-10" dirty="0">
                <a:cs typeface="Arial"/>
              </a:rPr>
              <a:t>.</a:t>
            </a:r>
            <a:endParaRPr sz="2000" dirty="0">
              <a:cs typeface="Arial"/>
            </a:endParaRPr>
          </a:p>
        </p:txBody>
      </p:sp>
      <p:pic>
        <p:nvPicPr>
          <p:cNvPr id="9" name="Picture 8">
            <a:extLst>
              <a:ext uri="{FF2B5EF4-FFF2-40B4-BE49-F238E27FC236}">
                <a16:creationId xmlns:a16="http://schemas.microsoft.com/office/drawing/2014/main" id="{E803565F-949E-40E7-B102-0BB8E4F394FA}"/>
              </a:ext>
            </a:extLst>
          </p:cNvPr>
          <p:cNvPicPr>
            <a:picLocks noChangeAspect="1"/>
          </p:cNvPicPr>
          <p:nvPr/>
        </p:nvPicPr>
        <p:blipFill rotWithShape="1">
          <a:blip r:embed="rId2">
            <a:extLst>
              <a:ext uri="{28A0092B-C50C-407E-A947-70E740481C1C}">
                <a14:useLocalDpi xmlns:a14="http://schemas.microsoft.com/office/drawing/2010/main" val="0"/>
              </a:ext>
            </a:extLst>
          </a:blip>
          <a:srcRect t="-2481" b="10683"/>
          <a:stretch/>
        </p:blipFill>
        <p:spPr>
          <a:xfrm>
            <a:off x="2359966" y="3359150"/>
            <a:ext cx="6096000" cy="3051544"/>
          </a:xfrm>
          <a:prstGeom prst="rect">
            <a:avLst/>
          </a:prstGeom>
        </p:spPr>
      </p:pic>
    </p:spTree>
    <p:extLst>
      <p:ext uri="{BB962C8B-B14F-4D97-AF65-F5344CB8AC3E}">
        <p14:creationId xmlns:p14="http://schemas.microsoft.com/office/powerpoint/2010/main" val="33683945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1933</TotalTime>
  <Words>3949</Words>
  <Application>Microsoft Office PowerPoint</Application>
  <PresentationFormat>Widescreen</PresentationFormat>
  <Paragraphs>402</Paragraphs>
  <Slides>48</Slides>
  <Notes>10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48</vt:i4>
      </vt:variant>
    </vt:vector>
  </HeadingPairs>
  <TitlesOfParts>
    <vt:vector size="59" baseType="lpstr">
      <vt:lpstr>Arial</vt:lpstr>
      <vt:lpstr>Arial Unicode MS</vt:lpstr>
      <vt:lpstr>Calibri</vt:lpstr>
      <vt:lpstr>Calibri Light</vt:lpstr>
      <vt:lpstr>Inter</vt:lpstr>
      <vt:lpstr>KasperskySansDisplay</vt:lpstr>
      <vt:lpstr>Lato</vt:lpstr>
      <vt:lpstr>Roboto</vt:lpstr>
      <vt:lpstr>Times New Roman</vt:lpstr>
      <vt:lpstr>Wingdings</vt:lpstr>
      <vt:lpstr>Office Theme</vt:lpstr>
      <vt:lpstr>Cybersecurity Incident Response Framework</vt:lpstr>
      <vt:lpstr>PowerPoint Presentation</vt:lpstr>
      <vt:lpstr> </vt:lpstr>
      <vt:lpstr>Who We Are</vt:lpstr>
      <vt:lpstr>PowerPoint Presentation</vt:lpstr>
      <vt:lpstr>PowerPoint Presentation</vt:lpstr>
      <vt:lpstr>Communications Security: CIA</vt:lpstr>
      <vt:lpstr>Threat, Vulnerability, and Risk</vt:lpstr>
      <vt:lpstr>Malware definition </vt:lpstr>
      <vt:lpstr>Malware types</vt:lpstr>
      <vt:lpstr>Ransomware </vt:lpstr>
      <vt:lpstr>WannaCry Ransomware</vt:lpstr>
      <vt:lpstr>Overview of Conti Ransomware </vt:lpstr>
      <vt:lpstr>Common Network Attacks</vt:lpstr>
      <vt:lpstr>Introduction to Network Discovery </vt:lpstr>
      <vt:lpstr>Key Network Discovery Techniques</vt:lpstr>
      <vt:lpstr>Network Discovery Role in Incident Response </vt:lpstr>
      <vt:lpstr>Phases of Incident Response</vt:lpstr>
      <vt:lpstr>Cyber kill chain phases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Service Outage!</vt:lpstr>
      <vt:lpstr>Conti_ransomware_note.txt</vt:lpstr>
      <vt:lpstr>Ransomware ?!</vt:lpstr>
      <vt:lpstr>New user creation !!!</vt:lpstr>
      <vt:lpstr>Assigning the new user to interesting groups</vt:lpstr>
      <vt:lpstr>Privilege Escalation !!!</vt:lpstr>
      <vt:lpstr>What is lsass.exe ?</vt:lpstr>
      <vt:lpstr>Why migrating to lsass.exe ?</vt:lpstr>
      <vt:lpstr>Conti uses Web Shell ?!</vt:lpstr>
      <vt:lpstr>Weaponizing a shell !</vt:lpstr>
      <vt:lpstr>              delivery !!</vt:lpstr>
      <vt:lpstr>Conti CVEs !</vt:lpstr>
      <vt:lpstr>Post-Incident Activity Documentation for Conti Ransomware Attack Introduction  This document outlines the post-incident activities following the Conti ransomware attack. The primary goal is to review the incident, assess its impact, document lessons learned, and implement improvements to prevent future occurrences.  Objectives of Post-Incident Activity Evaluate Incident Response: Analyze the effectiveness of the response to identify strengths and weaknesses. Document Findings: Capture detailed information about the attack, including indicators of compromise (IOCs) and its impact. Identify Lessons Learned: Extract insights from the incident to enhance future preparedness and response. Strengthen Security Measures: Update policies and procedures based on insights gained from the incident. Improve Training and Awareness: Educate staff regarding ransomware threats and incident response. </vt:lpstr>
      <vt:lpstr>Review the Incident Timeline: Detection:  Date &amp; Time: Initial reports of users being unable to access Outlook and the Exchange Admin Center. Initial Indicators: Discovery of ransom notes on the Exchange server indicating a breach. </vt:lpstr>
      <vt:lpstr>Document Findings Create a Comprehensive Incident Report: Incident Overview:  Type of Attack: Ransomware (Conti).  Delivery Method: Phishing email containing malicious links, exploiting vulnerabilities in the Exchange Server.  Impact Assessment:  Systems Affected:  Exchange Server.  User workstations.  Data Loss:  Potential encryption of critical files and ransom demands issued by attackers.  Downtime:  Service outages affecting email communication for approximately 72 hours.  Financial Implications:  Estimated costs for recovery efforts, potential ransom payments, and reputational damage.  Identify Indicators of Compromise (IOCs): Malicious File Paths:  C:\Users\Administrator\Documents\cmd.exe (ransomware executable).  MD5 Hashes:  290C7DFB01E50CEA9E19DA81A781AF2C (hash of the ransomware executable).  Malicious Domains:  malicious-domain.com (replace with actual domains used by the attackers).  IP Addresses:  192.0.2.1 (example IP used for command-and-control communication).  File Names:  readme.txt (ransom note distributed across folders).  i3gfPctK1c2x.aspx (malicious web shell deployed on the server).  </vt:lpstr>
      <vt:lpstr>Lessons Learned Document Action: Summarize key takeaways for future reference.  Findings: Highlighted the importance of regular backups, timely patching, and employee training on cybersecurity best practices </vt:lpstr>
      <vt:lpstr>Identify Lessons Learned Recognizing Phishing Threats: Lesson: The phishing email that initiated the attack was not identified promptly. Action: Implement enhanced email filtering and user training on recognizing phishing attempts. Vulnerability Management: Lesson: Critical vulnerabilities in the Exchange Server were exploited due to outdated patches. Action: Establish a regular patch management schedule and ensure timely updates for all systems. Incident Detection: Lesson: Initial detection relied heavily on user reports rather than proactive monitoring. Action: Improve monitoring capabilities with SIEM tools to detect anomalies in real-time. Communication Protocols: Lesson: Communication during the incident was not as streamlined as needed. Action: Develop clear communication protocols for incident response, including designated spokespeople and channels. Response Time: Lesson: The response time could have been improved with better preparation. Action: Conduct regular tabletop exercises to rehearse the incident response plan and improve reaction times.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Mohamed Samir</cp:lastModifiedBy>
  <cp:revision>56</cp:revision>
  <dcterms:created xsi:type="dcterms:W3CDTF">2024-10-10T10:43:30Z</dcterms:created>
  <dcterms:modified xsi:type="dcterms:W3CDTF">2024-10-23T18:14:36Z</dcterms:modified>
</cp:coreProperties>
</file>